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53"/>
  </p:notesMasterIdLst>
  <p:sldIdLst>
    <p:sldId id="256" r:id="rId2"/>
    <p:sldId id="326" r:id="rId3"/>
    <p:sldId id="327" r:id="rId4"/>
    <p:sldId id="328" r:id="rId5"/>
    <p:sldId id="329" r:id="rId6"/>
    <p:sldId id="272" r:id="rId7"/>
    <p:sldId id="258" r:id="rId8"/>
    <p:sldId id="262" r:id="rId9"/>
    <p:sldId id="265" r:id="rId10"/>
    <p:sldId id="267" r:id="rId11"/>
    <p:sldId id="271" r:id="rId12"/>
    <p:sldId id="273" r:id="rId13"/>
    <p:sldId id="330" r:id="rId14"/>
    <p:sldId id="476" r:id="rId15"/>
    <p:sldId id="478" r:id="rId16"/>
    <p:sldId id="343" r:id="rId17"/>
    <p:sldId id="384" r:id="rId18"/>
    <p:sldId id="634" r:id="rId19"/>
    <p:sldId id="393" r:id="rId20"/>
    <p:sldId id="334" r:id="rId21"/>
    <p:sldId id="477" r:id="rId22"/>
    <p:sldId id="495" r:id="rId23"/>
    <p:sldId id="497" r:id="rId24"/>
    <p:sldId id="570" r:id="rId25"/>
    <p:sldId id="619" r:id="rId26"/>
    <p:sldId id="309" r:id="rId27"/>
    <p:sldId id="507" r:id="rId28"/>
    <p:sldId id="572" r:id="rId29"/>
    <p:sldId id="620" r:id="rId30"/>
    <p:sldId id="340" r:id="rId31"/>
    <p:sldId id="512" r:id="rId32"/>
    <p:sldId id="595" r:id="rId33"/>
    <p:sldId id="531" r:id="rId34"/>
    <p:sldId id="621" r:id="rId35"/>
    <p:sldId id="597" r:id="rId36"/>
    <p:sldId id="599" r:id="rId37"/>
    <p:sldId id="622" r:id="rId38"/>
    <p:sldId id="606" r:id="rId39"/>
    <p:sldId id="630" r:id="rId40"/>
    <p:sldId id="623" r:id="rId41"/>
    <p:sldId id="604" r:id="rId42"/>
    <p:sldId id="624" r:id="rId43"/>
    <p:sldId id="603" r:id="rId44"/>
    <p:sldId id="625" r:id="rId45"/>
    <p:sldId id="631" r:id="rId46"/>
    <p:sldId id="626" r:id="rId47"/>
    <p:sldId id="613" r:id="rId48"/>
    <p:sldId id="627" r:id="rId49"/>
    <p:sldId id="633" r:id="rId50"/>
    <p:sldId id="629" r:id="rId51"/>
    <p:sldId id="628" r:id="rId52"/>
  </p:sldIdLst>
  <p:sldSz cx="12192000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DF40455-88E9-4850-9E9E-BC57C828483A}">
          <p14:sldIdLst>
            <p14:sldId id="256"/>
            <p14:sldId id="326"/>
            <p14:sldId id="327"/>
            <p14:sldId id="328"/>
            <p14:sldId id="329"/>
            <p14:sldId id="272"/>
            <p14:sldId id="258"/>
            <p14:sldId id="262"/>
            <p14:sldId id="265"/>
            <p14:sldId id="267"/>
            <p14:sldId id="271"/>
            <p14:sldId id="273"/>
            <p14:sldId id="330"/>
            <p14:sldId id="476"/>
            <p14:sldId id="478"/>
            <p14:sldId id="343"/>
            <p14:sldId id="384"/>
            <p14:sldId id="634"/>
            <p14:sldId id="393"/>
            <p14:sldId id="334"/>
            <p14:sldId id="477"/>
            <p14:sldId id="495"/>
            <p14:sldId id="497"/>
            <p14:sldId id="570"/>
            <p14:sldId id="619"/>
            <p14:sldId id="309"/>
            <p14:sldId id="507"/>
            <p14:sldId id="572"/>
            <p14:sldId id="620"/>
            <p14:sldId id="340"/>
            <p14:sldId id="512"/>
            <p14:sldId id="595"/>
            <p14:sldId id="531"/>
            <p14:sldId id="621"/>
            <p14:sldId id="597"/>
            <p14:sldId id="599"/>
            <p14:sldId id="622"/>
            <p14:sldId id="606"/>
            <p14:sldId id="630"/>
            <p14:sldId id="623"/>
            <p14:sldId id="604"/>
            <p14:sldId id="624"/>
            <p14:sldId id="603"/>
            <p14:sldId id="625"/>
            <p14:sldId id="631"/>
            <p14:sldId id="626"/>
            <p14:sldId id="613"/>
            <p14:sldId id="627"/>
            <p14:sldId id="633"/>
            <p14:sldId id="629"/>
            <p14:sldId id="6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3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7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4B664-1A09-4A6E-B8F0-4367ACC120AD}" type="datetimeFigureOut">
              <a:rPr lang="it-IT" smtClean="0"/>
              <a:t>19/04/2022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1862F-C6CF-44B8-AFFC-BE3EB560BD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615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ACC5-36D2-42F2-B93C-5256FC2B40C0}" type="datetime1">
              <a:rPr lang="it-IT" smtClean="0"/>
              <a:t>19/04/2022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074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168A-1AF3-4020-A9E7-AB8B86599852}" type="datetime1">
              <a:rPr lang="it-IT" smtClean="0"/>
              <a:t>19/04/2022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308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287BE-27BC-4C19-A826-218BA618EC67}" type="datetime1">
              <a:rPr lang="it-IT" smtClean="0"/>
              <a:t>19/04/2022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328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10CBA-F4D5-44D3-831E-5DC8367F6A75}" type="datetime1">
              <a:rPr lang="it-IT" smtClean="0"/>
              <a:t>19/04/2022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121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0244-1DA5-4DE4-9BB5-28D18003FFAF}" type="datetime1">
              <a:rPr lang="it-IT" smtClean="0"/>
              <a:t>19/04/2022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12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7F7C-5F3E-498A-83A4-C129E98D3C53}" type="datetime1">
              <a:rPr lang="it-IT" smtClean="0"/>
              <a:t>19/04/2022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544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BF11D-B980-4080-8138-FFD51DDE0E5A}" type="datetime1">
              <a:rPr lang="it-IT" smtClean="0"/>
              <a:t>19/04/2022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042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97B2-577C-4947-8EFE-B71C569508DB}" type="datetime1">
              <a:rPr lang="it-IT" smtClean="0"/>
              <a:t>19/04/2022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82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9D2F8-EB05-463D-A7EB-143C45B10ED6}" type="datetime1">
              <a:rPr lang="it-IT" smtClean="0"/>
              <a:t>19/04/2022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184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49F0D-5E70-4DBD-9A9C-D366DB80DE56}" type="datetime1">
              <a:rPr lang="it-IT" smtClean="0"/>
              <a:t>19/04/2022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6762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7B4A3-1092-4559-AA2A-68F367E9B94A}" type="datetime1">
              <a:rPr lang="it-IT" smtClean="0"/>
              <a:t>19/04/2022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089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D5AD4-ECC0-4BBA-BD8C-1C5CFDF17E78}" type="datetime1">
              <a:rPr lang="it-IT" smtClean="0"/>
              <a:t>19/04/2022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100B8-8B49-47B8-9E6D-D56FEF39FCD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472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interpret-glm-output-in-r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utstat.toronto.edu/~brunner/oldclass/appliedf11/handouts/2101f11StepwiseLogisticR.pdf" TargetMode="External"/><Relationship Id="rId2" Type="http://schemas.openxmlformats.org/officeDocument/2006/relationships/hyperlink" Target="https://www.rdocumentation.org/packages/stats/versions/3.6.2/topics/step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rdocumentation.org/packages/MuMIn/versions/1.43.6/topics/dredge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5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png"/><Relationship Id="rId5" Type="http://schemas.openxmlformats.org/officeDocument/2006/relationships/image" Target="../media/image22.png"/><Relationship Id="rId4" Type="http://schemas.openxmlformats.org/officeDocument/2006/relationships/image" Target="../media/image5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2.png"/><Relationship Id="rId4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5.png"/><Relationship Id="rId4" Type="http://schemas.openxmlformats.org/officeDocument/2006/relationships/image" Target="../media/image5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71.png"/><Relationship Id="rId4" Type="http://schemas.openxmlformats.org/officeDocument/2006/relationships/image" Target="../media/image5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76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81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image" Target="../media/image44.png"/><Relationship Id="rId7" Type="http://schemas.openxmlformats.org/officeDocument/2006/relationships/image" Target="../media/image7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image" Target="../media/image5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7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image" Target="../media/image44.png"/><Relationship Id="rId7" Type="http://schemas.openxmlformats.org/officeDocument/2006/relationships/image" Target="../media/image7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png"/><Relationship Id="rId5" Type="http://schemas.openxmlformats.org/officeDocument/2006/relationships/image" Target="../media/image83.png"/><Relationship Id="rId4" Type="http://schemas.openxmlformats.org/officeDocument/2006/relationships/image" Target="../media/image5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39E24F-75E2-41AB-8E13-C935A9BB4B34}"/>
              </a:ext>
            </a:extLst>
          </p:cNvPr>
          <p:cNvSpPr/>
          <p:nvPr/>
        </p:nvSpPr>
        <p:spPr>
          <a:xfrm>
            <a:off x="4581542" y="128449"/>
            <a:ext cx="3028922" cy="490879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3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Methods and 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A22A2B-0152-4C7B-91B3-F9CE95F778A1}"/>
              </a:ext>
            </a:extLst>
          </p:cNvPr>
          <p:cNvSpPr txBox="1"/>
          <p:nvPr/>
        </p:nvSpPr>
        <p:spPr>
          <a:xfrm>
            <a:off x="99646" y="619326"/>
            <a:ext cx="12022016" cy="20621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METHODS: </a:t>
            </a:r>
          </a:p>
          <a:p>
            <a:r>
              <a:rPr lang="it-IT" sz="1600" dirty="0"/>
              <a:t>Sampling of 240 1year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(</a:t>
            </a:r>
            <a:r>
              <a:rPr lang="it-IT" sz="1600" dirty="0">
                <a:highlight>
                  <a:srgbClr val="FFFF00"/>
                </a:highlight>
              </a:rPr>
              <a:t>120 from </a:t>
            </a:r>
            <a:r>
              <a:rPr lang="it-IT" sz="1600" dirty="0" err="1">
                <a:highlight>
                  <a:srgbClr val="FFFF00"/>
                </a:highlight>
              </a:rPr>
              <a:t>own-rooted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/>
              <a:t>plant</a:t>
            </a:r>
            <a:r>
              <a:rPr lang="it-IT" sz="1600" dirty="0"/>
              <a:t>; and 120 from </a:t>
            </a:r>
            <a:r>
              <a:rPr lang="it-IT" sz="1600" dirty="0" err="1"/>
              <a:t>grafted</a:t>
            </a:r>
            <a:r>
              <a:rPr lang="it-IT" sz="1600" dirty="0"/>
              <a:t> </a:t>
            </a:r>
            <a:r>
              <a:rPr lang="it-IT" sz="1600" dirty="0" err="1"/>
              <a:t>ones</a:t>
            </a:r>
            <a:r>
              <a:rPr lang="it-IT" sz="1600" dirty="0"/>
              <a:t>)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2020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(</a:t>
            </a:r>
            <a:r>
              <a:rPr lang="it-IT" sz="1600" b="1" dirty="0" err="1"/>
              <a:t>parent</a:t>
            </a:r>
            <a:r>
              <a:rPr lang="it-IT" sz="1600" b="1" dirty="0"/>
              <a:t>)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  <a:p>
            <a:pPr marL="192885" indent="-192885">
              <a:buFont typeface="Arial" panose="020B0604020202020204" pitchFamily="34" charset="0"/>
              <a:buChar char="•"/>
            </a:pPr>
            <a:r>
              <a:rPr lang="it-IT" sz="1600" dirty="0"/>
              <a:t>2021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Biometric</a:t>
            </a:r>
            <a:r>
              <a:rPr lang="it-IT" sz="1600" dirty="0"/>
              <a:t>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diameter</a:t>
            </a:r>
            <a:r>
              <a:rPr lang="it-IT" sz="1600" dirty="0"/>
              <a:t>, </a:t>
            </a:r>
            <a:r>
              <a:rPr lang="it-IT" sz="1600" dirty="0" err="1"/>
              <a:t>length</a:t>
            </a:r>
            <a:r>
              <a:rPr lang="it-IT" sz="1600" dirty="0"/>
              <a:t>, </a:t>
            </a:r>
            <a:r>
              <a:rPr lang="it-IT" sz="1600" dirty="0" err="1"/>
              <a:t>number</a:t>
            </a:r>
            <a:r>
              <a:rPr lang="it-IT" sz="1600" dirty="0"/>
              <a:t> of </a:t>
            </a:r>
            <a:r>
              <a:rPr lang="it-IT" sz="1600" dirty="0" err="1"/>
              <a:t>nodes</a:t>
            </a:r>
            <a:r>
              <a:rPr lang="it-IT" sz="1600" dirty="0"/>
              <a:t>) of </a:t>
            </a:r>
            <a:r>
              <a:rPr lang="it-IT" sz="1600" b="1" dirty="0"/>
              <a:t>1 </a:t>
            </a:r>
            <a:r>
              <a:rPr lang="it-IT" sz="1600" b="1" dirty="0" err="1"/>
              <a:t>year</a:t>
            </a:r>
            <a:r>
              <a:rPr lang="it-IT" sz="1600" b="1" dirty="0"/>
              <a:t> </a:t>
            </a:r>
            <a:r>
              <a:rPr lang="it-IT" sz="1600" b="1" dirty="0" err="1"/>
              <a:t>old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r>
              <a:rPr lang="it-IT" sz="1600" b="1" dirty="0"/>
              <a:t> </a:t>
            </a:r>
            <a:r>
              <a:rPr lang="it-IT" sz="1600" dirty="0"/>
              <a:t>(</a:t>
            </a:r>
            <a:r>
              <a:rPr lang="it-IT" sz="1600" dirty="0" err="1"/>
              <a:t>child</a:t>
            </a:r>
            <a:r>
              <a:rPr lang="it-IT" sz="1600" dirty="0"/>
              <a:t>) </a:t>
            </a:r>
            <a:r>
              <a:rPr lang="it-IT" sz="1600" dirty="0" err="1"/>
              <a:t>born</a:t>
            </a:r>
            <a:r>
              <a:rPr lang="it-IT" sz="1600" dirty="0"/>
              <a:t> from the </a:t>
            </a:r>
            <a:r>
              <a:rPr lang="it-IT" sz="1600" dirty="0" err="1"/>
              <a:t>parerent</a:t>
            </a:r>
            <a:r>
              <a:rPr lang="it-IT" sz="1600" dirty="0"/>
              <a:t>;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Qualitative </a:t>
            </a:r>
            <a:r>
              <a:rPr lang="it-IT" sz="1600" dirty="0" err="1"/>
              <a:t>measures</a:t>
            </a:r>
            <a:r>
              <a:rPr lang="it-IT" sz="1600" dirty="0"/>
              <a:t> </a:t>
            </a:r>
            <a:r>
              <a:rPr lang="it-IT" sz="1600" dirty="0" err="1"/>
              <a:t>at</a:t>
            </a:r>
            <a:r>
              <a:rPr lang="it-IT" sz="1600" dirty="0"/>
              <a:t> </a:t>
            </a:r>
            <a:r>
              <a:rPr lang="it-IT" sz="1600" dirty="0" err="1"/>
              <a:t>node</a:t>
            </a:r>
            <a:r>
              <a:rPr lang="it-IT" sz="1600" dirty="0"/>
              <a:t> </a:t>
            </a:r>
            <a:r>
              <a:rPr lang="it-IT" sz="1600" dirty="0" err="1"/>
              <a:t>level</a:t>
            </a:r>
            <a:r>
              <a:rPr lang="it-IT" sz="1600" dirty="0"/>
              <a:t> (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/</a:t>
            </a:r>
            <a:r>
              <a:rPr lang="it-IT" sz="1600" dirty="0" err="1"/>
              <a:t>sylleptic</a:t>
            </a:r>
            <a:r>
              <a:rPr lang="it-IT" sz="1600" dirty="0"/>
              <a:t> (M= mixed, C=</a:t>
            </a:r>
            <a:r>
              <a:rPr lang="it-IT" sz="1600" dirty="0" err="1"/>
              <a:t>catkin</a:t>
            </a:r>
            <a:r>
              <a:rPr lang="it-IT" sz="1600" dirty="0"/>
              <a:t>, V=vegetative, B=blind) of the </a:t>
            </a:r>
            <a:r>
              <a:rPr lang="it-IT" sz="1600" b="1" dirty="0" err="1"/>
              <a:t>same</a:t>
            </a:r>
            <a:r>
              <a:rPr lang="it-IT" sz="1600" b="1" dirty="0"/>
              <a:t> </a:t>
            </a:r>
            <a:r>
              <a:rPr lang="it-IT" sz="1600" b="1" dirty="0" err="1"/>
              <a:t>child</a:t>
            </a:r>
            <a:r>
              <a:rPr lang="it-IT" sz="1600" b="1" dirty="0"/>
              <a:t> </a:t>
            </a:r>
            <a:r>
              <a:rPr lang="it-IT" sz="1600" b="1" dirty="0" err="1"/>
              <a:t>shoots</a:t>
            </a:r>
            <a:endParaRPr lang="it-IT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538B1-C829-4E60-A022-7C8AD37C2179}"/>
              </a:ext>
            </a:extLst>
          </p:cNvPr>
          <p:cNvSpPr txBox="1"/>
          <p:nvPr/>
        </p:nvSpPr>
        <p:spPr>
          <a:xfrm>
            <a:off x="84992" y="2780183"/>
            <a:ext cx="12022016" cy="25545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GOALS:</a:t>
            </a:r>
          </a:p>
          <a:p>
            <a:r>
              <a:rPr lang="it-IT" sz="1600" dirty="0"/>
              <a:t>The model of </a:t>
            </a:r>
            <a:r>
              <a:rPr lang="it-IT" sz="1600" dirty="0" err="1"/>
              <a:t>my</a:t>
            </a:r>
            <a:r>
              <a:rPr lang="it-IT" sz="1600" dirty="0"/>
              <a:t> dreams </a:t>
            </a:r>
            <a:r>
              <a:rPr lang="it-IT" sz="1600" dirty="0" err="1"/>
              <a:t>should</a:t>
            </a:r>
            <a:r>
              <a:rPr lang="it-IT" sz="1600" dirty="0"/>
              <a:t> </a:t>
            </a:r>
            <a:r>
              <a:rPr lang="it-IT" sz="1600" dirty="0" err="1"/>
              <a:t>answer</a:t>
            </a:r>
            <a:r>
              <a:rPr lang="it-IT" sz="1600" dirty="0"/>
              <a:t> </a:t>
            </a:r>
            <a:r>
              <a:rPr lang="it-IT" sz="1600" dirty="0" err="1"/>
              <a:t>those</a:t>
            </a:r>
            <a:r>
              <a:rPr lang="it-IT" sz="1600" dirty="0"/>
              <a:t> </a:t>
            </a:r>
            <a:r>
              <a:rPr lang="it-IT" sz="1600" dirty="0" err="1"/>
              <a:t>questions</a:t>
            </a:r>
            <a:r>
              <a:rPr lang="it-IT" sz="1600" dirty="0"/>
              <a:t>: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1 </a:t>
            </a:r>
            <a:r>
              <a:rPr lang="it-IT" sz="1600" dirty="0" err="1"/>
              <a:t>yeard</a:t>
            </a:r>
            <a:r>
              <a:rPr lang="it-IT" sz="1600" dirty="0"/>
              <a:t> </a:t>
            </a:r>
            <a:r>
              <a:rPr lang="it-IT" sz="1600" dirty="0" err="1"/>
              <a:t>old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composed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some zones of the </a:t>
            </a:r>
            <a:r>
              <a:rPr lang="it-IT" sz="1600" dirty="0" err="1"/>
              <a:t>same</a:t>
            </a:r>
            <a:r>
              <a:rPr lang="it-IT" sz="1600" dirty="0"/>
              <a:t> </a:t>
            </a:r>
            <a:r>
              <a:rPr lang="it-IT" sz="1600" dirty="0" err="1"/>
              <a:t>type</a:t>
            </a:r>
            <a:r>
              <a:rPr lang="it-IT" sz="1600" dirty="0"/>
              <a:t> of </a:t>
            </a:r>
            <a:r>
              <a:rPr lang="it-IT" sz="1600" dirty="0" err="1"/>
              <a:t>bud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There</a:t>
            </a:r>
            <a:r>
              <a:rPr lang="it-IT" sz="1600" dirty="0"/>
              <a:t> are </a:t>
            </a:r>
            <a:r>
              <a:rPr lang="it-IT" sz="1600" dirty="0" err="1"/>
              <a:t>difference</a:t>
            </a:r>
            <a:r>
              <a:rPr lang="it-IT" sz="1600" dirty="0"/>
              <a:t> in </a:t>
            </a:r>
            <a:r>
              <a:rPr lang="it-IT" sz="1600" dirty="0" err="1"/>
              <a:t>composition</a:t>
            </a:r>
            <a:r>
              <a:rPr lang="it-IT" sz="1600" dirty="0"/>
              <a:t> </a:t>
            </a:r>
            <a:r>
              <a:rPr lang="it-IT" sz="1600" dirty="0" err="1"/>
              <a:t>according</a:t>
            </a:r>
            <a:r>
              <a:rPr lang="it-IT" sz="1600" dirty="0"/>
              <a:t> to the </a:t>
            </a:r>
            <a:r>
              <a:rPr lang="it-IT" sz="1600" dirty="0" err="1"/>
              <a:t>length</a:t>
            </a:r>
            <a:r>
              <a:rPr lang="it-IT" sz="1600" dirty="0"/>
              <a:t> of the </a:t>
            </a:r>
            <a:r>
              <a:rPr lang="it-IT" sz="1600" dirty="0" err="1"/>
              <a:t>shoot</a:t>
            </a:r>
            <a:r>
              <a:rPr lang="it-IT" sz="1600" dirty="0"/>
              <a:t>?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/>
              <a:t>How </a:t>
            </a:r>
            <a:r>
              <a:rPr lang="it-IT" sz="1600" dirty="0" err="1"/>
              <a:t>is</a:t>
            </a:r>
            <a:r>
              <a:rPr lang="it-IT" sz="1600" dirty="0"/>
              <a:t> the </a:t>
            </a:r>
            <a:r>
              <a:rPr lang="it-IT" sz="1600" dirty="0" err="1"/>
              <a:t>behavior</a:t>
            </a:r>
            <a:r>
              <a:rPr lang="it-IT" sz="1600" dirty="0"/>
              <a:t> of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How </a:t>
            </a:r>
            <a:r>
              <a:rPr lang="it-IT" sz="1600" dirty="0" err="1"/>
              <a:t>many</a:t>
            </a:r>
            <a:r>
              <a:rPr lang="it-IT" sz="1600" dirty="0"/>
              <a:t> of </a:t>
            </a:r>
            <a:r>
              <a:rPr lang="it-IT" sz="1600" dirty="0" err="1"/>
              <a:t>them</a:t>
            </a:r>
            <a:r>
              <a:rPr lang="it-IT" sz="1600" dirty="0"/>
              <a:t> </a:t>
            </a:r>
            <a:r>
              <a:rPr lang="it-IT" sz="1600" dirty="0" err="1"/>
              <a:t>developed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 err="1"/>
              <a:t>Where</a:t>
            </a:r>
            <a:r>
              <a:rPr lang="it-IT" sz="1600" dirty="0"/>
              <a:t>?</a:t>
            </a:r>
          </a:p>
          <a:p>
            <a:pPr marL="450065" lvl="1" indent="-192885">
              <a:buFont typeface="+mj-lt"/>
              <a:buAutoNum type="alphaLcParenR"/>
            </a:pPr>
            <a:r>
              <a:rPr lang="it-IT" sz="1600" dirty="0"/>
              <a:t>From </a:t>
            </a:r>
            <a:r>
              <a:rPr lang="it-IT" sz="1600" dirty="0" err="1"/>
              <a:t>which</a:t>
            </a:r>
            <a:r>
              <a:rPr lang="it-IT" sz="1600" dirty="0"/>
              <a:t> </a:t>
            </a:r>
            <a:r>
              <a:rPr lang="it-IT" sz="1600" dirty="0" err="1"/>
              <a:t>bud</a:t>
            </a:r>
            <a:r>
              <a:rPr lang="it-IT" sz="1600" dirty="0"/>
              <a:t>? (vegetative or mixed?)</a:t>
            </a:r>
          </a:p>
          <a:p>
            <a:pPr marL="192885" indent="-192885">
              <a:buFont typeface="+mj-lt"/>
              <a:buAutoNum type="arabicPeriod"/>
            </a:pPr>
            <a:r>
              <a:rPr lang="it-IT" sz="1600" dirty="0" err="1"/>
              <a:t>how</a:t>
            </a:r>
            <a:r>
              <a:rPr lang="it-IT" sz="1600" dirty="0"/>
              <a:t> can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deal</a:t>
            </a:r>
            <a:r>
              <a:rPr lang="it-IT" sz="1600" dirty="0"/>
              <a:t> with multiple </a:t>
            </a:r>
            <a:r>
              <a:rPr lang="it-IT" sz="1600" dirty="0" err="1"/>
              <a:t>buds</a:t>
            </a:r>
            <a:r>
              <a:rPr lang="it-IT" sz="1600" dirty="0"/>
              <a:t> and multiple </a:t>
            </a:r>
            <a:r>
              <a:rPr lang="it-IT" sz="1600" dirty="0" err="1"/>
              <a:t>lateral</a:t>
            </a:r>
            <a:r>
              <a:rPr lang="it-IT" sz="1600" dirty="0"/>
              <a:t> </a:t>
            </a:r>
            <a:r>
              <a:rPr lang="it-IT" sz="1600" dirty="0" err="1"/>
              <a:t>shoots</a:t>
            </a:r>
            <a:r>
              <a:rPr lang="it-IT" sz="1600" dirty="0"/>
              <a:t> per </a:t>
            </a:r>
            <a:r>
              <a:rPr lang="it-IT" sz="1600" dirty="0" err="1"/>
              <a:t>node</a:t>
            </a:r>
            <a:r>
              <a:rPr lang="it-IT" sz="1600" dirty="0"/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120C0-ABFF-4C80-9B93-2200C277BFD2}"/>
              </a:ext>
            </a:extLst>
          </p:cNvPr>
          <p:cNvSpPr txBox="1"/>
          <p:nvPr/>
        </p:nvSpPr>
        <p:spPr>
          <a:xfrm>
            <a:off x="7514492" y="4176571"/>
            <a:ext cx="4216197" cy="20621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/>
              <a:t>This</a:t>
            </a:r>
            <a:r>
              <a:rPr lang="it-IT" sz="1600" dirty="0"/>
              <a:t> </a:t>
            </a:r>
            <a:r>
              <a:rPr lang="it-IT" sz="1600" dirty="0" err="1"/>
              <a:t>problems</a:t>
            </a:r>
            <a:r>
              <a:rPr lang="it-IT" sz="1600" dirty="0"/>
              <a:t> </a:t>
            </a:r>
            <a:r>
              <a:rPr lang="it-IT" sz="1600" dirty="0" err="1"/>
              <a:t>cold</a:t>
            </a:r>
            <a:r>
              <a:rPr lang="it-IT" sz="1600" dirty="0"/>
              <a:t> be </a:t>
            </a:r>
            <a:r>
              <a:rPr lang="it-IT" sz="1600" dirty="0" err="1"/>
              <a:t>solved</a:t>
            </a:r>
            <a:r>
              <a:rPr lang="it-IT" sz="1600" dirty="0"/>
              <a:t> </a:t>
            </a:r>
            <a:r>
              <a:rPr lang="it-IT" sz="1600" dirty="0" err="1"/>
              <a:t>analysing</a:t>
            </a:r>
            <a:r>
              <a:rPr lang="it-IT" sz="1600" dirty="0"/>
              <a:t> the data:</a:t>
            </a:r>
          </a:p>
          <a:p>
            <a:pPr marL="160738" indent="-160738">
              <a:buFont typeface="Arial" panose="020B0604020202020204" pitchFamily="34" charset="0"/>
              <a:buChar char="•"/>
            </a:pPr>
            <a:r>
              <a:rPr lang="it-IT" sz="1600" dirty="0"/>
              <a:t>From </a:t>
            </a:r>
            <a:r>
              <a:rPr lang="it-IT" sz="1600" dirty="0" err="1"/>
              <a:t>different</a:t>
            </a:r>
            <a:r>
              <a:rPr lang="it-IT" sz="1600" dirty="0"/>
              <a:t> point of </a:t>
            </a:r>
            <a:r>
              <a:rPr lang="it-IT" sz="1600" dirty="0" err="1"/>
              <a:t>views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Shoot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Metamer</a:t>
            </a:r>
            <a:r>
              <a:rPr lang="it-IT" sz="1600" dirty="0"/>
              <a:t> scale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Bud scale</a:t>
            </a:r>
          </a:p>
          <a:p>
            <a:pPr marL="225032" indent="-225032">
              <a:buFont typeface="Arial" panose="020B0604020202020204" pitchFamily="34" charset="0"/>
              <a:buChar char="•"/>
            </a:pPr>
            <a:r>
              <a:rPr lang="it-IT" sz="1600" dirty="0"/>
              <a:t>With </a:t>
            </a:r>
            <a:r>
              <a:rPr lang="it-IT" sz="1600" dirty="0" err="1"/>
              <a:t>different</a:t>
            </a:r>
            <a:r>
              <a:rPr lang="it-IT" sz="1600" dirty="0"/>
              <a:t> </a:t>
            </a:r>
            <a:r>
              <a:rPr lang="it-IT" sz="1600" dirty="0" err="1"/>
              <a:t>tecniques</a:t>
            </a:r>
            <a:r>
              <a:rPr lang="it-IT" sz="1600" dirty="0"/>
              <a:t>:</a:t>
            </a:r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/>
              <a:t> </a:t>
            </a:r>
            <a:r>
              <a:rPr lang="it-IT" sz="1600" dirty="0" err="1"/>
              <a:t>exploratory</a:t>
            </a:r>
            <a:r>
              <a:rPr lang="it-IT" sz="1600" dirty="0"/>
              <a:t> </a:t>
            </a:r>
            <a:r>
              <a:rPr lang="it-IT" sz="1600" dirty="0" err="1"/>
              <a:t>analysis</a:t>
            </a:r>
            <a:endParaRPr lang="it-IT" sz="1600" dirty="0"/>
          </a:p>
          <a:p>
            <a:pPr marL="482213" lvl="1" indent="-225032">
              <a:buFont typeface="+mj-lt"/>
              <a:buAutoNum type="romanUcPeriod"/>
            </a:pPr>
            <a:r>
              <a:rPr lang="it-IT" sz="1600" dirty="0" err="1"/>
              <a:t>Glms</a:t>
            </a:r>
            <a:r>
              <a:rPr lang="it-IT" sz="1600" dirty="0"/>
              <a:t>/</a:t>
            </a:r>
            <a:r>
              <a:rPr lang="it-IT" sz="1600" dirty="0" err="1"/>
              <a:t>marcovian</a:t>
            </a:r>
            <a:endParaRPr lang="it-IT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2E2C11-A824-4CB2-B800-365562D3094B}"/>
              </a:ext>
            </a:extLst>
          </p:cNvPr>
          <p:cNvSpPr txBox="1"/>
          <p:nvPr/>
        </p:nvSpPr>
        <p:spPr>
          <a:xfrm>
            <a:off x="4417309" y="6464226"/>
            <a:ext cx="30588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dirty="0">
                <a:highlight>
                  <a:srgbClr val="FFFF00"/>
                </a:highlight>
              </a:rPr>
              <a:t>WE WILL FOCUS JUST ON </a:t>
            </a:r>
            <a:r>
              <a:rPr lang="it-IT" sz="1050" dirty="0" err="1">
                <a:highlight>
                  <a:srgbClr val="FFFF00"/>
                </a:highlight>
              </a:rPr>
              <a:t>ON</a:t>
            </a:r>
            <a:r>
              <a:rPr lang="it-IT" sz="1050" dirty="0">
                <a:highlight>
                  <a:srgbClr val="FFFF00"/>
                </a:highlight>
              </a:rPr>
              <a:t> OWN-ROOTED PLANTS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9E342D-7F16-4767-B348-9649D506C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309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763A12-2603-4235-ADD9-39D5480AB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78" y="3338309"/>
            <a:ext cx="9123318" cy="24889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C99EBE-5FD8-4573-A569-ABDC7E266880}"/>
              </a:ext>
            </a:extLst>
          </p:cNvPr>
          <p:cNvSpPr/>
          <p:nvPr/>
        </p:nvSpPr>
        <p:spPr>
          <a:xfrm>
            <a:off x="3827080" y="0"/>
            <a:ext cx="43949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GLMs 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72D69-505E-49EB-9B42-373027986372}"/>
              </a:ext>
            </a:extLst>
          </p:cNvPr>
          <p:cNvSpPr txBox="1"/>
          <p:nvPr/>
        </p:nvSpPr>
        <p:spPr>
          <a:xfrm>
            <a:off x="8444775" y="1959516"/>
            <a:ext cx="2451132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Two </a:t>
            </a:r>
            <a:r>
              <a:rPr lang="it-IT" sz="2520" dirty="0" err="1"/>
              <a:t>GLMs</a:t>
            </a:r>
            <a:r>
              <a:rPr lang="it-IT" sz="2520" dirty="0"/>
              <a:t>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fate=V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/>
              <a:t>For fate=M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DBC69D-FFCF-4E2D-9DFD-7BC5A0EC66DA}"/>
              </a:ext>
            </a:extLst>
          </p:cNvPr>
          <p:cNvSpPr txBox="1"/>
          <p:nvPr/>
        </p:nvSpPr>
        <p:spPr>
          <a:xfrm>
            <a:off x="2579077" y="811454"/>
            <a:ext cx="793066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glm(Y~F1+F2+F3+F4+F5+F6+F7, family=«</a:t>
            </a:r>
            <a:r>
              <a:rPr lang="it-IT" sz="2520" dirty="0" err="1"/>
              <a:t>binomial</a:t>
            </a:r>
            <a:r>
              <a:rPr lang="it-IT" sz="2520" dirty="0"/>
              <a:t>»)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0B1C9E-49C6-46DD-92B9-93FC41B69096}"/>
              </a:ext>
            </a:extLst>
          </p:cNvPr>
          <p:cNvSpPr/>
          <p:nvPr/>
        </p:nvSpPr>
        <p:spPr>
          <a:xfrm>
            <a:off x="7478250" y="3021093"/>
            <a:ext cx="457051" cy="3056237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1AE0D1-645F-4B9E-B89C-16691F6B3B63}"/>
              </a:ext>
            </a:extLst>
          </p:cNvPr>
          <p:cNvSpPr txBox="1"/>
          <p:nvPr/>
        </p:nvSpPr>
        <p:spPr>
          <a:xfrm>
            <a:off x="7541006" y="2969636"/>
            <a:ext cx="38238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696CFF-FEF4-4F20-BFF3-6B9CF7C88FC0}"/>
              </a:ext>
            </a:extLst>
          </p:cNvPr>
          <p:cNvSpPr/>
          <p:nvPr/>
        </p:nvSpPr>
        <p:spPr>
          <a:xfrm>
            <a:off x="5211751" y="3021092"/>
            <a:ext cx="457051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FE78CC-7B60-4493-B4D0-3EE6891C7D57}"/>
              </a:ext>
            </a:extLst>
          </p:cNvPr>
          <p:cNvSpPr/>
          <p:nvPr/>
        </p:nvSpPr>
        <p:spPr>
          <a:xfrm>
            <a:off x="6578478" y="3021092"/>
            <a:ext cx="43523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728722-9E2C-4838-9B55-2579E84D403D}"/>
              </a:ext>
            </a:extLst>
          </p:cNvPr>
          <p:cNvSpPr/>
          <p:nvPr/>
        </p:nvSpPr>
        <p:spPr>
          <a:xfrm>
            <a:off x="7019691" y="3021093"/>
            <a:ext cx="452580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0D67CB-65E3-4099-8E1C-9ED910E8A84A}"/>
              </a:ext>
            </a:extLst>
          </p:cNvPr>
          <p:cNvSpPr/>
          <p:nvPr/>
        </p:nvSpPr>
        <p:spPr>
          <a:xfrm>
            <a:off x="4745440" y="3021092"/>
            <a:ext cx="460333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89FCA-20A6-47B0-BA43-90146999C631}"/>
              </a:ext>
            </a:extLst>
          </p:cNvPr>
          <p:cNvSpPr/>
          <p:nvPr/>
        </p:nvSpPr>
        <p:spPr>
          <a:xfrm>
            <a:off x="4302071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A65F33-4163-4149-8B60-50DE821EE662}"/>
              </a:ext>
            </a:extLst>
          </p:cNvPr>
          <p:cNvSpPr/>
          <p:nvPr/>
        </p:nvSpPr>
        <p:spPr>
          <a:xfrm>
            <a:off x="3852940" y="3021092"/>
            <a:ext cx="433672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A92DBA-318F-4B0D-A529-9DED5C3ED0E8}"/>
              </a:ext>
            </a:extLst>
          </p:cNvPr>
          <p:cNvSpPr/>
          <p:nvPr/>
        </p:nvSpPr>
        <p:spPr>
          <a:xfrm>
            <a:off x="2040285" y="3021092"/>
            <a:ext cx="474316" cy="305623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CAC4FB-534F-41B5-A900-E9A099C3A708}"/>
              </a:ext>
            </a:extLst>
          </p:cNvPr>
          <p:cNvSpPr txBox="1"/>
          <p:nvPr/>
        </p:nvSpPr>
        <p:spPr>
          <a:xfrm>
            <a:off x="205415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7355CC-EA5D-41CB-9D80-1DBFA7731618}"/>
              </a:ext>
            </a:extLst>
          </p:cNvPr>
          <p:cNvSpPr txBox="1"/>
          <p:nvPr/>
        </p:nvSpPr>
        <p:spPr>
          <a:xfrm>
            <a:off x="3858935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49FF93-7E91-4541-B054-E347FC33A4F9}"/>
              </a:ext>
            </a:extLst>
          </p:cNvPr>
          <p:cNvSpPr txBox="1"/>
          <p:nvPr/>
        </p:nvSpPr>
        <p:spPr>
          <a:xfrm>
            <a:off x="4300297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35C6B-4ABE-4A13-8ABB-BEEF943F7C76}"/>
              </a:ext>
            </a:extLst>
          </p:cNvPr>
          <p:cNvSpPr txBox="1"/>
          <p:nvPr/>
        </p:nvSpPr>
        <p:spPr>
          <a:xfrm>
            <a:off x="4772743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5A39EB-6978-4FC2-87BC-0323F4F64D0C}"/>
              </a:ext>
            </a:extLst>
          </p:cNvPr>
          <p:cNvSpPr txBox="1"/>
          <p:nvPr/>
        </p:nvSpPr>
        <p:spPr>
          <a:xfrm>
            <a:off x="5213674" y="2979414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F218C9-045C-462C-9BCF-45C5FF9FDEB2}"/>
              </a:ext>
            </a:extLst>
          </p:cNvPr>
          <p:cNvSpPr txBox="1"/>
          <p:nvPr/>
        </p:nvSpPr>
        <p:spPr>
          <a:xfrm>
            <a:off x="6581232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B10686-874C-4850-BDA8-8E9E6D2BDFF1}"/>
              </a:ext>
            </a:extLst>
          </p:cNvPr>
          <p:cNvSpPr txBox="1"/>
          <p:nvPr/>
        </p:nvSpPr>
        <p:spPr>
          <a:xfrm>
            <a:off x="7033341" y="2995035"/>
            <a:ext cx="46685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F7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F1B5CED9-A0CB-4CD2-8773-0693F88AA755}"/>
              </a:ext>
            </a:extLst>
          </p:cNvPr>
          <p:cNvSpPr/>
          <p:nvPr/>
        </p:nvSpPr>
        <p:spPr>
          <a:xfrm rot="5400000">
            <a:off x="4529788" y="-119087"/>
            <a:ext cx="466851" cy="5418120"/>
          </a:xfrm>
          <a:prstGeom prst="leftBrace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1ABD6A-9EC7-4CB4-BE07-810CD11FADC3}"/>
              </a:ext>
            </a:extLst>
          </p:cNvPr>
          <p:cNvSpPr txBox="1"/>
          <p:nvPr/>
        </p:nvSpPr>
        <p:spPr>
          <a:xfrm>
            <a:off x="3810869" y="1874724"/>
            <a:ext cx="190468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/>
              <a:t>PREDICTORS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1FB3C46-114E-4283-8EA8-6CAC1253BF31}"/>
              </a:ext>
            </a:extLst>
          </p:cNvPr>
          <p:cNvCxnSpPr>
            <a:cxnSpLocks/>
          </p:cNvCxnSpPr>
          <p:nvPr/>
        </p:nvCxnSpPr>
        <p:spPr>
          <a:xfrm flipV="1">
            <a:off x="8222002" y="3131288"/>
            <a:ext cx="321697" cy="38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8759D5A-C379-41C3-B61A-94E4CDB0AFB3}"/>
              </a:ext>
            </a:extLst>
          </p:cNvPr>
          <p:cNvSpPr txBox="1"/>
          <p:nvPr/>
        </p:nvSpPr>
        <p:spPr>
          <a:xfrm>
            <a:off x="1571330" y="6611781"/>
            <a:ext cx="47186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How to Interpret </a:t>
            </a:r>
            <a:r>
              <a:rPr lang="en-US" sz="1000" dirty="0" err="1">
                <a:hlinkClick r:id="rId3"/>
              </a:rPr>
              <a:t>glm</a:t>
            </a:r>
            <a:r>
              <a:rPr lang="en-US" sz="1000" dirty="0">
                <a:hlinkClick r:id="rId3"/>
              </a:rPr>
              <a:t> Output in R (With Example) - </a:t>
            </a:r>
            <a:r>
              <a:rPr lang="en-US" sz="1000" dirty="0" err="1">
                <a:hlinkClick r:id="rId3"/>
              </a:rPr>
              <a:t>Statology</a:t>
            </a:r>
            <a:endParaRPr lang="it-IT" sz="10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DC1F304-03F0-423E-8687-2A9C0154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5132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073393" y="64115"/>
            <a:ext cx="61671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Problems &amp; solutions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271228-AC43-45FB-8D87-8392BC146896}"/>
              </a:ext>
            </a:extLst>
          </p:cNvPr>
          <p:cNvSpPr txBox="1"/>
          <p:nvPr/>
        </p:nvSpPr>
        <p:spPr>
          <a:xfrm>
            <a:off x="1783080" y="1082041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Several</a:t>
            </a:r>
            <a:r>
              <a:rPr lang="it-IT" sz="2520" dirty="0"/>
              <a:t> </a:t>
            </a:r>
            <a:r>
              <a:rPr lang="it-IT" sz="2520" dirty="0" err="1"/>
              <a:t>predictors</a:t>
            </a:r>
            <a:r>
              <a:rPr lang="it-IT" sz="2520" dirty="0"/>
              <a:t> </a:t>
            </a:r>
            <a:r>
              <a:rPr lang="it-IT" sz="2520" dirty="0" err="1"/>
              <a:t>mask</a:t>
            </a:r>
            <a:r>
              <a:rPr lang="it-IT" sz="2520" dirty="0"/>
              <a:t> </a:t>
            </a:r>
            <a:r>
              <a:rPr lang="it-IT" sz="2520" dirty="0" err="1"/>
              <a:t>their</a:t>
            </a:r>
            <a:r>
              <a:rPr lang="it-IT" sz="2520" dirty="0"/>
              <a:t> </a:t>
            </a:r>
            <a:r>
              <a:rPr lang="it-IT" sz="2520" dirty="0" err="1"/>
              <a:t>effects</a:t>
            </a:r>
            <a:r>
              <a:rPr lang="it-IT" sz="2520" dirty="0"/>
              <a:t> (ES. NA </a:t>
            </a:r>
            <a:r>
              <a:rPr lang="it-IT" sz="2520" dirty="0" err="1"/>
              <a:t>values</a:t>
            </a:r>
            <a:r>
              <a:rPr lang="it-IT" sz="2520" dirty="0"/>
              <a:t>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D90BCAD-5561-4B71-A0C9-9C83A276F4EC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5326380" y="1405207"/>
            <a:ext cx="868680" cy="30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AE3EB2D-47ED-49EE-AAA0-F69BE499DB1A}"/>
              </a:ext>
            </a:extLst>
          </p:cNvPr>
          <p:cNvSpPr txBox="1"/>
          <p:nvPr/>
        </p:nvSpPr>
        <p:spPr>
          <a:xfrm>
            <a:off x="6477000" y="987446"/>
            <a:ext cx="3543300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Run</a:t>
            </a:r>
            <a:r>
              <a:rPr lang="it-IT" sz="2520" dirty="0"/>
              <a:t> </a:t>
            </a:r>
            <a:r>
              <a:rPr lang="it-IT" sz="2520" dirty="0" err="1"/>
              <a:t>different</a:t>
            </a:r>
            <a:r>
              <a:rPr lang="it-IT" sz="2520" dirty="0"/>
              <a:t> </a:t>
            </a:r>
            <a:r>
              <a:rPr lang="it-IT" sz="2520" dirty="0" err="1"/>
              <a:t>GLMs</a:t>
            </a:r>
            <a:r>
              <a:rPr lang="it-IT" sz="2520" dirty="0"/>
              <a:t> </a:t>
            </a:r>
            <a:r>
              <a:rPr lang="it-IT" sz="2520" dirty="0" err="1"/>
              <a:t>avoid</a:t>
            </a:r>
            <a:r>
              <a:rPr lang="it-IT" sz="2520" dirty="0"/>
              <a:t> </a:t>
            </a:r>
            <a:r>
              <a:rPr lang="it-IT" sz="2520" dirty="0" err="1"/>
              <a:t>each</a:t>
            </a:r>
            <a:r>
              <a:rPr lang="it-IT" sz="2520" dirty="0"/>
              <a:t> time a </a:t>
            </a:r>
            <a:r>
              <a:rPr lang="it-IT" sz="2520" dirty="0" err="1"/>
              <a:t>predictor</a:t>
            </a:r>
            <a:r>
              <a:rPr lang="it-IT" sz="2520" dirty="0"/>
              <a:t>:</a:t>
            </a:r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Y~tot_buds+length+rank</a:t>
            </a:r>
            <a:endParaRPr lang="it-IT" sz="2520" dirty="0"/>
          </a:p>
          <a:p>
            <a:pPr marL="342907" indent="-342907" algn="ctr">
              <a:buFont typeface="+mj-lt"/>
              <a:buAutoNum type="arabicPeriod"/>
            </a:pPr>
            <a:r>
              <a:rPr lang="it-IT" sz="2520" dirty="0" err="1"/>
              <a:t>Y~M+V+C+length+rank</a:t>
            </a:r>
            <a:endParaRPr lang="it-IT" sz="2520" dirty="0"/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40EE82-7F6A-4BFB-A10F-D2C9AB4A95D7}"/>
              </a:ext>
            </a:extLst>
          </p:cNvPr>
          <p:cNvSpPr txBox="1"/>
          <p:nvPr/>
        </p:nvSpPr>
        <p:spPr>
          <a:xfrm>
            <a:off x="1722120" y="3105834"/>
            <a:ext cx="354330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/>
              <a:t>p. Value are </a:t>
            </a:r>
            <a:r>
              <a:rPr lang="it-IT" sz="2520" dirty="0" err="1"/>
              <a:t>significant</a:t>
            </a:r>
            <a:r>
              <a:rPr lang="it-IT" sz="2520" dirty="0"/>
              <a:t> </a:t>
            </a:r>
            <a:r>
              <a:rPr lang="it-IT" sz="2520" dirty="0" err="1"/>
              <a:t>because</a:t>
            </a:r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</a:t>
            </a:r>
            <a:r>
              <a:rPr lang="it-IT" sz="2520" dirty="0" err="1"/>
              <a:t>many</a:t>
            </a:r>
            <a:r>
              <a:rPr lang="it-IT" sz="2520" dirty="0"/>
              <a:t> data. </a:t>
            </a:r>
            <a:r>
              <a:rPr lang="it-IT" sz="2520" dirty="0" err="1"/>
              <a:t>Is</a:t>
            </a:r>
            <a:r>
              <a:rPr lang="it-IT" sz="2520" dirty="0"/>
              <a:t> real </a:t>
            </a:r>
            <a:r>
              <a:rPr lang="it-IT" sz="2520" dirty="0" err="1"/>
              <a:t>significance</a:t>
            </a:r>
            <a:r>
              <a:rPr lang="it-IT" sz="2520" dirty="0"/>
              <a:t>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03D9A8B-BB64-4955-8E2C-20C561CA09A5}"/>
              </a:ext>
            </a:extLst>
          </p:cNvPr>
          <p:cNvCxnSpPr>
            <a:cxnSpLocks/>
          </p:cNvCxnSpPr>
          <p:nvPr/>
        </p:nvCxnSpPr>
        <p:spPr>
          <a:xfrm>
            <a:off x="5105400" y="3660726"/>
            <a:ext cx="868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E56EF5-58B6-47ED-9B67-5B6B14676817}"/>
              </a:ext>
            </a:extLst>
          </p:cNvPr>
          <p:cNvSpPr txBox="1"/>
          <p:nvPr/>
        </p:nvSpPr>
        <p:spPr>
          <a:xfrm>
            <a:off x="6477000" y="3337561"/>
            <a:ext cx="390144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Permutation</a:t>
            </a:r>
            <a:r>
              <a:rPr lang="it-IT" sz="2520" dirty="0"/>
              <a:t> models + </a:t>
            </a:r>
            <a:r>
              <a:rPr lang="it-IT" sz="2520" dirty="0" err="1"/>
              <a:t>difference</a:t>
            </a:r>
            <a:r>
              <a:rPr lang="it-IT" sz="2520" dirty="0"/>
              <a:t> in AIC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endParaRPr lang="it-IT" sz="252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F6EDE-0CA0-4D5D-A08D-6E11EA2F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7375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EDE1D2-A66D-4498-9215-18F0282A3E8D}"/>
              </a:ext>
            </a:extLst>
          </p:cNvPr>
          <p:cNvSpPr/>
          <p:nvPr/>
        </p:nvSpPr>
        <p:spPr>
          <a:xfrm>
            <a:off x="3199200" y="64115"/>
            <a:ext cx="59155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Permutation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253C6-3C05-4967-976A-6622DFF85BA2}"/>
              </a:ext>
            </a:extLst>
          </p:cNvPr>
          <p:cNvSpPr txBox="1"/>
          <p:nvPr/>
        </p:nvSpPr>
        <p:spPr>
          <a:xfrm>
            <a:off x="211015" y="804250"/>
            <a:ext cx="1205718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RM=</a:t>
            </a:r>
            <a:r>
              <a:rPr lang="it-IT" sz="2000" dirty="0"/>
              <a:t>GLMS(Y~A+B+C, data=DF)</a:t>
            </a:r>
          </a:p>
          <a:p>
            <a:r>
              <a:rPr lang="it-IT" sz="2000" dirty="0"/>
              <a:t>Shows </a:t>
            </a:r>
            <a:r>
              <a:rPr lang="it-IT" sz="2000" dirty="0" err="1"/>
              <a:t>that</a:t>
            </a:r>
            <a:r>
              <a:rPr lang="it-IT" sz="2000" dirty="0"/>
              <a:t> A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really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(***).</a:t>
            </a:r>
          </a:p>
          <a:p>
            <a:r>
              <a:rPr lang="it-IT" sz="2000" dirty="0"/>
              <a:t>To be </a:t>
            </a:r>
            <a:r>
              <a:rPr lang="it-IT" sz="2000" b="1" u="sng" dirty="0"/>
              <a:t>more sure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really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,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necessary</a:t>
            </a:r>
            <a:r>
              <a:rPr lang="it-IT" sz="2000" dirty="0"/>
              <a:t> to do </a:t>
            </a:r>
            <a:r>
              <a:rPr lang="it-IT" sz="2000" b="1" dirty="0" err="1"/>
              <a:t>permutation</a:t>
            </a:r>
            <a:r>
              <a:rPr lang="it-IT" sz="2000" b="1" dirty="0"/>
              <a:t> models.</a:t>
            </a:r>
          </a:p>
          <a:p>
            <a:endParaRPr lang="it-IT" sz="2000" b="1" dirty="0"/>
          </a:p>
          <a:p>
            <a:r>
              <a:rPr lang="it-IT" sz="2000" b="1" dirty="0"/>
              <a:t>LOGIC: 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/>
              <a:t>the AIC of </a:t>
            </a:r>
            <a:r>
              <a:rPr lang="it-IT" sz="2000" b="1" dirty="0"/>
              <a:t>real model </a:t>
            </a:r>
            <a:r>
              <a:rPr lang="it-IT" sz="2000" dirty="0"/>
              <a:t>(</a:t>
            </a:r>
            <a:r>
              <a:rPr lang="it-IT" sz="2000" b="1" dirty="0"/>
              <a:t>RM</a:t>
            </a:r>
            <a:r>
              <a:rPr lang="it-IT" sz="2000" dirty="0"/>
              <a:t>= Y~A+B+C) </a:t>
            </a:r>
            <a:r>
              <a:rPr lang="it-IT" sz="2000" dirty="0" err="1"/>
              <a:t>should</a:t>
            </a:r>
            <a:r>
              <a:rPr lang="it-IT" sz="2000" dirty="0"/>
              <a:t> be LOWER (</a:t>
            </a:r>
            <a:r>
              <a:rPr lang="it-IT" sz="2000" dirty="0" err="1"/>
              <a:t>better</a:t>
            </a:r>
            <a:r>
              <a:rPr lang="it-IT" sz="2000" dirty="0"/>
              <a:t>) </a:t>
            </a:r>
            <a:r>
              <a:rPr lang="it-IT" sz="2000" dirty="0" err="1"/>
              <a:t>than</a:t>
            </a:r>
            <a:r>
              <a:rPr lang="it-IT" sz="2000" dirty="0"/>
              <a:t> the </a:t>
            </a:r>
            <a:r>
              <a:rPr lang="it-IT" sz="2000" b="1" dirty="0" err="1"/>
              <a:t>null</a:t>
            </a:r>
            <a:r>
              <a:rPr lang="it-IT" sz="2000" b="1" dirty="0"/>
              <a:t> model </a:t>
            </a:r>
            <a:r>
              <a:rPr lang="it-IT" sz="2000" dirty="0"/>
              <a:t>(</a:t>
            </a:r>
            <a:r>
              <a:rPr lang="it-IT" sz="2000" b="1" dirty="0"/>
              <a:t>NM</a:t>
            </a:r>
            <a:r>
              <a:rPr lang="it-IT" sz="2000" dirty="0"/>
              <a:t>= Y~B+C+1).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/>
              <a:t>Compute </a:t>
            </a:r>
            <a:r>
              <a:rPr lang="it-IT" sz="2000" b="1" dirty="0"/>
              <a:t>RM-NM=q</a:t>
            </a:r>
            <a:r>
              <a:rPr lang="it-IT" sz="2000" dirty="0"/>
              <a:t>? YES (q </a:t>
            </a:r>
            <a:r>
              <a:rPr lang="it-IT" sz="2000" dirty="0" err="1"/>
              <a:t>should</a:t>
            </a:r>
            <a:r>
              <a:rPr lang="it-IT" sz="2000" dirty="0"/>
              <a:t> be &lt;0)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/>
              <a:t>But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could</a:t>
            </a:r>
            <a:r>
              <a:rPr lang="it-IT" sz="2000" dirty="0"/>
              <a:t> be a </a:t>
            </a:r>
            <a:r>
              <a:rPr lang="it-IT" sz="2000" dirty="0" err="1"/>
              <a:t>casuality</a:t>
            </a:r>
            <a:r>
              <a:rPr lang="it-IT" sz="2000" dirty="0"/>
              <a:t>. </a:t>
            </a: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have</a:t>
            </a:r>
            <a:r>
              <a:rPr lang="it-IT" sz="2000" dirty="0"/>
              <a:t> to permute A (</a:t>
            </a:r>
            <a:r>
              <a:rPr lang="it-IT" sz="2000" dirty="0" err="1"/>
              <a:t>shuffled</a:t>
            </a:r>
            <a:r>
              <a:rPr lang="it-IT" sz="2000" dirty="0"/>
              <a:t>) 10000 </a:t>
            </a:r>
            <a:r>
              <a:rPr lang="it-IT" sz="2000" dirty="0" err="1"/>
              <a:t>run</a:t>
            </a:r>
            <a:r>
              <a:rPr lang="it-IT" sz="2000" dirty="0"/>
              <a:t> </a:t>
            </a:r>
            <a:r>
              <a:rPr lang="it-IT" sz="2000" dirty="0" err="1"/>
              <a:t>again</a:t>
            </a:r>
            <a:r>
              <a:rPr lang="it-IT" sz="2000" dirty="0"/>
              <a:t> </a:t>
            </a:r>
            <a:r>
              <a:rPr lang="it-IT" sz="2000" dirty="0" err="1"/>
              <a:t>RM_shuf</a:t>
            </a:r>
            <a:r>
              <a:rPr lang="it-IT" sz="2000" dirty="0"/>
              <a:t>=(Y~A(</a:t>
            </a:r>
            <a:r>
              <a:rPr lang="it-IT" sz="2000" dirty="0" err="1"/>
              <a:t>shuffled</a:t>
            </a:r>
            <a:r>
              <a:rPr lang="it-IT" sz="2000" dirty="0"/>
              <a:t>)+B+C)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b="1" dirty="0" err="1"/>
              <a:t>RM_shuf</a:t>
            </a:r>
            <a:r>
              <a:rPr lang="it-IT" sz="2000" b="1" dirty="0"/>
              <a:t>-NM=t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dirty="0" err="1"/>
              <a:t>how</a:t>
            </a:r>
            <a:r>
              <a:rPr lang="it-IT" sz="2000" dirty="0"/>
              <a:t> </a:t>
            </a:r>
            <a:r>
              <a:rPr lang="it-IT" sz="2000" dirty="0" err="1"/>
              <a:t>many</a:t>
            </a:r>
            <a:r>
              <a:rPr lang="it-IT" sz="2000" dirty="0"/>
              <a:t> times </a:t>
            </a:r>
            <a:r>
              <a:rPr lang="it-IT" sz="2000" b="1" dirty="0"/>
              <a:t>t&lt;q??</a:t>
            </a:r>
            <a:r>
              <a:rPr lang="it-IT" sz="2000" dirty="0"/>
              <a:t>. </a:t>
            </a:r>
            <a:r>
              <a:rPr lang="it-IT" sz="2000" b="1" dirty="0" err="1"/>
              <a:t>If</a:t>
            </a:r>
            <a:r>
              <a:rPr lang="it-IT" sz="2000" b="1" dirty="0"/>
              <a:t> t </a:t>
            </a:r>
            <a:r>
              <a:rPr lang="it-IT" sz="2000" b="1" dirty="0" err="1"/>
              <a:t>is</a:t>
            </a:r>
            <a:r>
              <a:rPr lang="it-IT" sz="2000" b="1" dirty="0"/>
              <a:t> &lt; q </a:t>
            </a:r>
            <a:r>
              <a:rPr lang="it-IT" sz="2000" b="1" dirty="0" err="1"/>
              <a:t>it</a:t>
            </a:r>
            <a:r>
              <a:rPr lang="it-IT" sz="2000" b="1" dirty="0"/>
              <a:t> </a:t>
            </a:r>
            <a:r>
              <a:rPr lang="it-IT" sz="2000" b="1" dirty="0" err="1"/>
              <a:t>means</a:t>
            </a:r>
            <a:r>
              <a:rPr lang="it-IT" sz="2000" b="1" dirty="0"/>
              <a:t> </a:t>
            </a:r>
            <a:r>
              <a:rPr lang="it-IT" sz="2000" b="1" dirty="0" err="1"/>
              <a:t>that</a:t>
            </a:r>
            <a:r>
              <a:rPr lang="it-IT" sz="2000" b="1" dirty="0"/>
              <a:t> </a:t>
            </a:r>
            <a:r>
              <a:rPr lang="it-IT" sz="2000" b="1" dirty="0" err="1"/>
              <a:t>RM_shuf</a:t>
            </a:r>
            <a:r>
              <a:rPr lang="it-IT" sz="2000" b="1" dirty="0"/>
              <a:t> </a:t>
            </a:r>
            <a:r>
              <a:rPr lang="it-IT" sz="2000" b="1" dirty="0" err="1"/>
              <a:t>better</a:t>
            </a:r>
            <a:r>
              <a:rPr lang="it-IT" sz="2000" b="1" dirty="0"/>
              <a:t> </a:t>
            </a:r>
            <a:r>
              <a:rPr lang="it-IT" sz="2000" b="1" dirty="0" err="1"/>
              <a:t>explain</a:t>
            </a:r>
            <a:r>
              <a:rPr lang="it-IT" sz="2000" b="1" dirty="0"/>
              <a:t> the model!!!</a:t>
            </a:r>
            <a:endParaRPr lang="it-IT" sz="2000" dirty="0"/>
          </a:p>
          <a:p>
            <a:pPr marL="457200" indent="-457200">
              <a:buFont typeface="+mj-lt"/>
              <a:buAutoNum type="arabicPeriod"/>
            </a:pPr>
            <a:r>
              <a:rPr lang="it-IT" sz="2000" dirty="0" err="1"/>
              <a:t>If</a:t>
            </a:r>
            <a:r>
              <a:rPr lang="it-IT" sz="2000" dirty="0"/>
              <a:t> t&lt;q in 0.01% of the </a:t>
            </a:r>
            <a:r>
              <a:rPr lang="it-IT" sz="2000" dirty="0" err="1"/>
              <a:t>permuted</a:t>
            </a:r>
            <a:r>
              <a:rPr lang="it-IT" sz="2000" dirty="0"/>
              <a:t> trials (</a:t>
            </a:r>
            <a:r>
              <a:rPr lang="it-IT" sz="2000" dirty="0" err="1"/>
              <a:t>significance</a:t>
            </a:r>
            <a:r>
              <a:rPr lang="it-IT" sz="2000" dirty="0"/>
              <a:t> = 1%) </a:t>
            </a:r>
            <a:r>
              <a:rPr lang="it-IT" sz="2000" dirty="0" err="1"/>
              <a:t>we</a:t>
            </a:r>
            <a:r>
              <a:rPr lang="it-IT" sz="2000" dirty="0"/>
              <a:t> can conclude </a:t>
            </a:r>
            <a:r>
              <a:rPr lang="it-IT" sz="2000" dirty="0" err="1"/>
              <a:t>that</a:t>
            </a:r>
            <a:r>
              <a:rPr lang="it-IT" sz="2000" dirty="0"/>
              <a:t> A </a:t>
            </a:r>
            <a:r>
              <a:rPr lang="it-IT" sz="2000" dirty="0" err="1"/>
              <a:t>has</a:t>
            </a:r>
            <a:r>
              <a:rPr lang="it-IT" sz="2000" dirty="0"/>
              <a:t> an </a:t>
            </a:r>
            <a:r>
              <a:rPr lang="it-IT" sz="2000" dirty="0" err="1"/>
              <a:t>effect</a:t>
            </a:r>
            <a:r>
              <a:rPr lang="it-IT" sz="2000" dirty="0"/>
              <a:t> on Y!!</a:t>
            </a:r>
          </a:p>
          <a:p>
            <a:pPr marL="457200" indent="-457200">
              <a:buFont typeface="+mj-lt"/>
              <a:buAutoNum type="arabicPeriod"/>
            </a:pPr>
            <a:endParaRPr lang="it-IT" sz="2000" dirty="0"/>
          </a:p>
          <a:p>
            <a:endParaRPr lang="it-IT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0C7E25-9F92-44AA-B547-4949BD87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439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7969DF-7311-4B45-B701-EF657C2907CE}"/>
              </a:ext>
            </a:extLst>
          </p:cNvPr>
          <p:cNvSpPr/>
          <p:nvPr/>
        </p:nvSpPr>
        <p:spPr>
          <a:xfrm>
            <a:off x="4410270" y="64115"/>
            <a:ext cx="34933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GLMs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AF4B39-B3BA-4DD8-A96E-BAE24FD18C77}"/>
              </a:ext>
            </a:extLst>
          </p:cNvPr>
          <p:cNvSpPr txBox="1"/>
          <p:nvPr/>
        </p:nvSpPr>
        <p:spPr>
          <a:xfrm>
            <a:off x="230993" y="1691997"/>
            <a:ext cx="114686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Find</a:t>
            </a:r>
            <a:r>
              <a:rPr lang="it-IT" sz="2000" dirty="0"/>
              <a:t> </a:t>
            </a:r>
            <a:r>
              <a:rPr lang="it-IT" sz="2000" dirty="0" err="1"/>
              <a:t>dipendent</a:t>
            </a:r>
            <a:r>
              <a:rPr lang="it-IT" sz="2000" dirty="0"/>
              <a:t> </a:t>
            </a:r>
            <a:r>
              <a:rPr lang="it-IT" sz="2000" dirty="0" err="1"/>
              <a:t>variable</a:t>
            </a:r>
            <a:r>
              <a:rPr lang="it-IT" sz="2000" dirty="0"/>
              <a:t> (Y) and </a:t>
            </a:r>
            <a:r>
              <a:rPr lang="it-IT" sz="2000" dirty="0" err="1"/>
              <a:t>predictor</a:t>
            </a:r>
            <a:r>
              <a:rPr lang="it-IT" sz="2000" dirty="0"/>
              <a:t> (A). </a:t>
            </a:r>
            <a:r>
              <a:rPr lang="it-IT" sz="2000" dirty="0" err="1"/>
              <a:t>NB_start</a:t>
            </a:r>
            <a:r>
              <a:rPr lang="it-IT" sz="2000" dirty="0"/>
              <a:t> with 1 </a:t>
            </a:r>
            <a:r>
              <a:rPr lang="it-IT" sz="2000" dirty="0" err="1"/>
              <a:t>predictor</a:t>
            </a:r>
            <a:r>
              <a:rPr lang="it-IT" sz="2000" dirty="0"/>
              <a:t> and </a:t>
            </a:r>
            <a:r>
              <a:rPr lang="it-IT" sz="2000" dirty="0" err="1"/>
              <a:t>if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, </a:t>
            </a:r>
            <a:r>
              <a:rPr lang="it-IT" sz="2000" dirty="0" err="1"/>
              <a:t>add</a:t>
            </a:r>
            <a:r>
              <a:rPr lang="it-IT" sz="2000" dirty="0"/>
              <a:t> the </a:t>
            </a:r>
            <a:r>
              <a:rPr lang="it-IT" sz="2000" dirty="0" err="1"/>
              <a:t>others</a:t>
            </a:r>
            <a:r>
              <a:rPr lang="it-IT" sz="2000" dirty="0"/>
              <a:t>.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Run</a:t>
            </a:r>
            <a:r>
              <a:rPr lang="it-IT" sz="2000" dirty="0"/>
              <a:t> the model glm(Y~A)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Is</a:t>
            </a:r>
            <a:r>
              <a:rPr lang="it-IT" sz="2000" dirty="0"/>
              <a:t> A </a:t>
            </a:r>
            <a:r>
              <a:rPr lang="it-IT" sz="2000" dirty="0" err="1"/>
              <a:t>significant</a:t>
            </a:r>
            <a:r>
              <a:rPr lang="it-IT" sz="2000" dirty="0"/>
              <a:t>?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No.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sz="2000" dirty="0"/>
              <a:t> Stop. </a:t>
            </a:r>
            <a:r>
              <a:rPr lang="it-IT" sz="2000" dirty="0" err="1"/>
              <a:t>Try</a:t>
            </a:r>
            <a:r>
              <a:rPr lang="it-IT" sz="2000" dirty="0"/>
              <a:t> </a:t>
            </a:r>
            <a:r>
              <a:rPr lang="it-IT" sz="2000" dirty="0" err="1"/>
              <a:t>another</a:t>
            </a:r>
            <a:r>
              <a:rPr lang="it-IT" sz="2000" dirty="0"/>
              <a:t> </a:t>
            </a:r>
            <a:r>
              <a:rPr lang="it-IT" sz="2000" dirty="0" err="1"/>
              <a:t>predictor</a:t>
            </a:r>
            <a:r>
              <a:rPr lang="it-IT" sz="2000" dirty="0"/>
              <a:t> (B);</a:t>
            </a:r>
          </a:p>
          <a:p>
            <a:pPr marL="800116" lvl="1" indent="-342907">
              <a:buFont typeface="+mj-lt"/>
              <a:buAutoNum type="arabicPeriod"/>
            </a:pPr>
            <a:r>
              <a:rPr lang="it-IT" sz="2000" dirty="0"/>
              <a:t>Yes. </a:t>
            </a:r>
            <a:r>
              <a:rPr lang="it-IT" sz="2000" dirty="0">
                <a:sym typeface="Wingdings" panose="05000000000000000000" pitchFamily="2" charset="2"/>
              </a:rPr>
              <a:t> </a:t>
            </a:r>
            <a:r>
              <a:rPr lang="it-IT" sz="2000" dirty="0" err="1">
                <a:sym typeface="Wingdings" panose="05000000000000000000" pitchFamily="2" charset="2"/>
              </a:rPr>
              <a:t>permutation</a:t>
            </a:r>
            <a:r>
              <a:rPr lang="it-IT" sz="2000" dirty="0">
                <a:sym typeface="Wingdings" panose="05000000000000000000" pitchFamily="2" charset="2"/>
              </a:rPr>
              <a:t> model </a:t>
            </a:r>
            <a:r>
              <a:rPr lang="it-IT" sz="2000" dirty="0" err="1">
                <a:sym typeface="Wingdings" panose="05000000000000000000" pitchFamily="2" charset="2"/>
              </a:rPr>
              <a:t>cofirm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342916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Find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(B);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Run</a:t>
            </a:r>
            <a:r>
              <a:rPr lang="it-IT" sz="2000" dirty="0">
                <a:sym typeface="Wingdings" panose="05000000000000000000" pitchFamily="2" charset="2"/>
              </a:rPr>
              <a:t> the glm (Y~A+B)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Is</a:t>
            </a:r>
            <a:r>
              <a:rPr lang="it-IT" sz="2000" dirty="0">
                <a:sym typeface="Wingdings" panose="05000000000000000000" pitchFamily="2" charset="2"/>
              </a:rPr>
              <a:t> B </a:t>
            </a:r>
            <a:r>
              <a:rPr lang="it-IT" sz="2000" dirty="0" err="1">
                <a:sym typeface="Wingdings" panose="05000000000000000000" pitchFamily="2" charset="2"/>
              </a:rPr>
              <a:t>significant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No.  stop. </a:t>
            </a:r>
            <a:r>
              <a:rPr lang="it-IT" sz="2000" dirty="0" err="1">
                <a:sym typeface="Wingdings" panose="05000000000000000000" pitchFamily="2" charset="2"/>
              </a:rPr>
              <a:t>Try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another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(C);</a:t>
            </a:r>
          </a:p>
          <a:p>
            <a:pPr marL="1257325" lvl="2" indent="-342907">
              <a:buFont typeface="+mj-lt"/>
              <a:buAutoNum type="arabicPeriod"/>
            </a:pPr>
            <a:r>
              <a:rPr lang="it-IT" sz="2000" dirty="0" err="1"/>
              <a:t>Yes</a:t>
            </a:r>
            <a:r>
              <a:rPr lang="it-IT" sz="2000" dirty="0" err="1">
                <a:sym typeface="Wingdings" panose="05000000000000000000" pitchFamily="2" charset="2"/>
              </a:rPr>
              <a:t>permutation</a:t>
            </a:r>
            <a:r>
              <a:rPr lang="it-IT" sz="2000" dirty="0">
                <a:sym typeface="Wingdings" panose="05000000000000000000" pitchFamily="2" charset="2"/>
              </a:rPr>
              <a:t> model </a:t>
            </a:r>
            <a:r>
              <a:rPr lang="it-IT" sz="2000" dirty="0" err="1">
                <a:sym typeface="Wingdings" panose="05000000000000000000" pitchFamily="2" charset="2"/>
              </a:rPr>
              <a:t>cofirm</a:t>
            </a:r>
            <a:r>
              <a:rPr lang="it-IT" sz="2000" dirty="0">
                <a:sym typeface="Wingdings" panose="05000000000000000000" pitchFamily="2" charset="2"/>
              </a:rPr>
              <a:t>?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>
                <a:sym typeface="Wingdings" panose="05000000000000000000" pitchFamily="2" charset="2"/>
              </a:rPr>
              <a:t>Continue like </a:t>
            </a:r>
            <a:r>
              <a:rPr lang="it-IT" sz="2000" dirty="0" err="1">
                <a:sym typeface="Wingdings" panose="05000000000000000000" pitchFamily="2" charset="2"/>
              </a:rPr>
              <a:t>this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all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predictors</a:t>
            </a:r>
            <a:endParaRPr lang="it-IT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DB12C-F49E-4C80-A219-0F67F7DE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13</a:t>
            </a:fld>
            <a:endParaRPr lang="it-IT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C4C3B6-29AE-43B1-B485-D7A0D0D73503}"/>
              </a:ext>
            </a:extLst>
          </p:cNvPr>
          <p:cNvSpPr txBox="1"/>
          <p:nvPr/>
        </p:nvSpPr>
        <p:spPr>
          <a:xfrm>
            <a:off x="184101" y="1195685"/>
            <a:ext cx="298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ADDING METHOD</a:t>
            </a:r>
          </a:p>
        </p:txBody>
      </p:sp>
    </p:spTree>
    <p:extLst>
      <p:ext uri="{BB962C8B-B14F-4D97-AF65-F5344CB8AC3E}">
        <p14:creationId xmlns:p14="http://schemas.microsoft.com/office/powerpoint/2010/main" val="3916007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7969DF-7311-4B45-B701-EF657C2907CE}"/>
              </a:ext>
            </a:extLst>
          </p:cNvPr>
          <p:cNvSpPr/>
          <p:nvPr/>
        </p:nvSpPr>
        <p:spPr>
          <a:xfrm>
            <a:off x="4410270" y="64115"/>
            <a:ext cx="34933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GLMs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AF4B39-B3BA-4DD8-A96E-BAE24FD18C77}"/>
              </a:ext>
            </a:extLst>
          </p:cNvPr>
          <p:cNvSpPr txBox="1"/>
          <p:nvPr/>
        </p:nvSpPr>
        <p:spPr>
          <a:xfrm>
            <a:off x="154793" y="853797"/>
            <a:ext cx="1146863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Find</a:t>
            </a:r>
            <a:r>
              <a:rPr lang="it-IT" sz="2000" dirty="0"/>
              <a:t> </a:t>
            </a:r>
            <a:r>
              <a:rPr lang="it-IT" sz="2000" dirty="0" err="1"/>
              <a:t>dipendent</a:t>
            </a:r>
            <a:r>
              <a:rPr lang="it-IT" sz="2000" dirty="0"/>
              <a:t> </a:t>
            </a:r>
            <a:r>
              <a:rPr lang="it-IT" sz="2000" dirty="0" err="1"/>
              <a:t>variable</a:t>
            </a:r>
            <a:r>
              <a:rPr lang="it-IT" sz="2000" dirty="0"/>
              <a:t> (Y) and </a:t>
            </a:r>
            <a:r>
              <a:rPr lang="it-IT" sz="2000" dirty="0" err="1"/>
              <a:t>predictors</a:t>
            </a:r>
            <a:r>
              <a:rPr lang="it-IT" sz="2000" dirty="0"/>
              <a:t> (A,B,C). </a:t>
            </a:r>
            <a:r>
              <a:rPr lang="it-IT" sz="2000" dirty="0" err="1"/>
              <a:t>NB_start</a:t>
            </a:r>
            <a:r>
              <a:rPr lang="it-IT" sz="2000" dirty="0"/>
              <a:t> with  </a:t>
            </a:r>
            <a:r>
              <a:rPr lang="it-IT" sz="2000" b="1" dirty="0"/>
              <a:t>ALL</a:t>
            </a:r>
            <a:r>
              <a:rPr lang="it-IT" sz="2000" dirty="0"/>
              <a:t> </a:t>
            </a:r>
            <a:r>
              <a:rPr lang="it-IT" sz="2000" dirty="0" err="1"/>
              <a:t>predictorS</a:t>
            </a:r>
            <a:r>
              <a:rPr lang="it-IT" sz="2000" dirty="0"/>
              <a:t> and DISCARD THE LESS SIGNIFICANT USING THE PERMUTATIONS MODEL AND P-VALUE OF GLMS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Run</a:t>
            </a:r>
            <a:r>
              <a:rPr lang="it-IT" sz="2000" dirty="0"/>
              <a:t> the model glm(Y~A+B+C)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/>
              <a:t>Exclude</a:t>
            </a:r>
            <a:r>
              <a:rPr lang="it-IT" sz="2000" dirty="0"/>
              <a:t> the </a:t>
            </a:r>
            <a:r>
              <a:rPr lang="it-IT" sz="2000" dirty="0" err="1"/>
              <a:t>predictor</a:t>
            </a:r>
            <a:r>
              <a:rPr lang="it-IT" sz="2000" dirty="0"/>
              <a:t> </a:t>
            </a:r>
            <a:r>
              <a:rPr lang="it-IT" sz="2000" dirty="0" err="1"/>
              <a:t>less</a:t>
            </a:r>
            <a:r>
              <a:rPr lang="it-IT" sz="2000" dirty="0"/>
              <a:t> </a:t>
            </a:r>
            <a:r>
              <a:rPr lang="it-IT" sz="2000" dirty="0" err="1"/>
              <a:t>significant</a:t>
            </a:r>
            <a:r>
              <a:rPr lang="it-IT" sz="2000" dirty="0"/>
              <a:t> 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000" dirty="0" err="1">
                <a:sym typeface="Wingdings" panose="05000000000000000000" pitchFamily="2" charset="2"/>
              </a:rPr>
              <a:t>Try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different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combinations</a:t>
            </a:r>
            <a:r>
              <a:rPr lang="it-IT" sz="2000" dirty="0">
                <a:sym typeface="Wingdings" panose="05000000000000000000" pitchFamily="2" charset="2"/>
              </a:rPr>
              <a:t> (Y~A+B; Y~A+C, Y~B+C)</a:t>
            </a:r>
          </a:p>
          <a:p>
            <a:pPr marL="342907" indent="-342907">
              <a:buFont typeface="+mj-lt"/>
              <a:buAutoNum type="arabicPeriod"/>
            </a:pPr>
            <a:endParaRPr lang="it-IT" sz="2000" dirty="0">
              <a:sym typeface="Wingdings" panose="05000000000000000000" pitchFamily="2" charset="2"/>
            </a:endParaRPr>
          </a:p>
          <a:p>
            <a:r>
              <a:rPr lang="it-IT" sz="2000" dirty="0">
                <a:sym typeface="Wingdings" panose="05000000000000000000" pitchFamily="2" charset="2"/>
              </a:rPr>
              <a:t>An alternative way </a:t>
            </a:r>
            <a:r>
              <a:rPr lang="it-IT" sz="2000" dirty="0" err="1">
                <a:sym typeface="Wingdings" panose="05000000000000000000" pitchFamily="2" charset="2"/>
              </a:rPr>
              <a:t>is</a:t>
            </a:r>
            <a:r>
              <a:rPr lang="it-IT" sz="2000" dirty="0">
                <a:sym typeface="Wingdings" panose="05000000000000000000" pitchFamily="2" charset="2"/>
              </a:rPr>
              <a:t> to use the </a:t>
            </a:r>
            <a:r>
              <a:rPr lang="it-IT" sz="2000" dirty="0" err="1">
                <a:sym typeface="Wingdings" panose="05000000000000000000" pitchFamily="2" charset="2"/>
              </a:rPr>
              <a:t>function</a:t>
            </a:r>
            <a:r>
              <a:rPr lang="it-IT" sz="2000" dirty="0">
                <a:sym typeface="Wingdings" panose="05000000000000000000" pitchFamily="2" charset="2"/>
              </a:rPr>
              <a:t> step() with glm. </a:t>
            </a:r>
            <a:r>
              <a:rPr lang="it-IT" sz="2000" dirty="0" err="1">
                <a:sym typeface="Wingdings" panose="05000000000000000000" pitchFamily="2" charset="2"/>
              </a:rPr>
              <a:t>It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will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automatically</a:t>
            </a:r>
            <a:r>
              <a:rPr lang="it-IT" sz="2000" dirty="0">
                <a:sym typeface="Wingdings" panose="05000000000000000000" pitchFamily="2" charset="2"/>
              </a:rPr>
              <a:t> check the </a:t>
            </a:r>
            <a:r>
              <a:rPr lang="it-IT" sz="2000" dirty="0" err="1">
                <a:sym typeface="Wingdings" panose="05000000000000000000" pitchFamily="2" charset="2"/>
              </a:rPr>
              <a:t>predictor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lower</a:t>
            </a:r>
            <a:r>
              <a:rPr lang="it-IT" sz="2000" dirty="0">
                <a:sym typeface="Wingdings" panose="05000000000000000000" pitchFamily="2" charset="2"/>
              </a:rPr>
              <a:t> AIC (</a:t>
            </a:r>
            <a:r>
              <a:rPr lang="it-IT" sz="2000" dirty="0">
                <a:hlinkClick r:id="rId2"/>
              </a:rPr>
              <a:t>step </a:t>
            </a:r>
            <a:r>
              <a:rPr lang="it-IT" sz="2000" dirty="0" err="1">
                <a:hlinkClick r:id="rId2"/>
              </a:rPr>
              <a:t>function</a:t>
            </a:r>
            <a:r>
              <a:rPr lang="it-IT" sz="2000" dirty="0">
                <a:hlinkClick r:id="rId2"/>
              </a:rPr>
              <a:t> – </a:t>
            </a:r>
            <a:r>
              <a:rPr lang="it-IT" sz="2000" dirty="0" err="1">
                <a:hlinkClick r:id="rId2"/>
              </a:rPr>
              <a:t>Rdocumentation</a:t>
            </a:r>
            <a:r>
              <a:rPr lang="it-IT" sz="2000" dirty="0"/>
              <a:t>) tutorial in : </a:t>
            </a:r>
            <a:r>
              <a:rPr lang="it-IT" sz="2000" dirty="0">
                <a:hlinkClick r:id="rId3"/>
              </a:rPr>
              <a:t>2101f11StepwiseLogisticR (toronto.edu)</a:t>
            </a:r>
            <a:endParaRPr lang="it-IT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DB12C-F49E-4C80-A219-0F67F7DE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14</a:t>
            </a:fld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772A81-1CED-4803-A24F-E82CDCA94F40}"/>
              </a:ext>
            </a:extLst>
          </p:cNvPr>
          <p:cNvSpPr txBox="1"/>
          <p:nvPr/>
        </p:nvSpPr>
        <p:spPr>
          <a:xfrm>
            <a:off x="280284" y="4383358"/>
            <a:ext cx="102761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hlinkClick r:id="rId4"/>
              </a:rPr>
              <a:t>dredge</a:t>
            </a:r>
            <a:r>
              <a:rPr lang="it-IT" dirty="0">
                <a:hlinkClick r:id="rId4"/>
              </a:rPr>
              <a:t> </a:t>
            </a:r>
            <a:r>
              <a:rPr lang="it-IT" dirty="0" err="1">
                <a:hlinkClick r:id="rId4"/>
              </a:rPr>
              <a:t>function</a:t>
            </a:r>
            <a:r>
              <a:rPr lang="it-IT" dirty="0">
                <a:hlinkClick r:id="rId4"/>
              </a:rPr>
              <a:t> – </a:t>
            </a:r>
            <a:r>
              <a:rPr lang="it-IT" dirty="0" err="1">
                <a:hlinkClick r:id="rId4"/>
              </a:rPr>
              <a:t>Rdocumentation</a:t>
            </a:r>
            <a:r>
              <a:rPr lang="it-IT" dirty="0"/>
              <a:t>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 err="1">
                <a:sym typeface="Wingdings" panose="05000000000000000000" pitchFamily="2" charset="2"/>
              </a:rPr>
              <a:t>function</a:t>
            </a:r>
            <a:r>
              <a:rPr lang="it-IT" dirty="0">
                <a:sym typeface="Wingdings" panose="05000000000000000000" pitchFamily="2" charset="2"/>
              </a:rPr>
              <a:t> in R </a:t>
            </a:r>
            <a:r>
              <a:rPr lang="it-IT" dirty="0" err="1">
                <a:sym typeface="Wingdings" panose="05000000000000000000" pitchFamily="2" charset="2"/>
              </a:rPr>
              <a:t>that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select</a:t>
            </a:r>
            <a:r>
              <a:rPr lang="it-IT" dirty="0">
                <a:sym typeface="Wingdings" panose="05000000000000000000" pitchFamily="2" charset="2"/>
              </a:rPr>
              <a:t> the best model to </a:t>
            </a:r>
            <a:r>
              <a:rPr lang="it-IT" dirty="0" err="1">
                <a:sym typeface="Wingdings" panose="05000000000000000000" pitchFamily="2" charset="2"/>
              </a:rPr>
              <a:t>fit</a:t>
            </a:r>
            <a:r>
              <a:rPr lang="it-IT" dirty="0">
                <a:sym typeface="Wingdings" panose="05000000000000000000" pitchFamily="2" charset="2"/>
              </a:rPr>
              <a:t> </a:t>
            </a:r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8F9C88-3C3D-4C20-8630-2B80AB8AFC78}"/>
              </a:ext>
            </a:extLst>
          </p:cNvPr>
          <p:cNvSpPr txBox="1"/>
          <p:nvPr/>
        </p:nvSpPr>
        <p:spPr>
          <a:xfrm>
            <a:off x="113762" y="484465"/>
            <a:ext cx="298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SUBTRACTING METHOD</a:t>
            </a:r>
          </a:p>
        </p:txBody>
      </p:sp>
    </p:spTree>
    <p:extLst>
      <p:ext uri="{BB962C8B-B14F-4D97-AF65-F5344CB8AC3E}">
        <p14:creationId xmlns:p14="http://schemas.microsoft.com/office/powerpoint/2010/main" val="3328908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6AA162-6E72-44C0-AB83-C381B9B87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15</a:t>
            </a:fld>
            <a:endParaRPr lang="it-IT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0C6713-22D4-4E8B-BE7B-37B8716DF42B}"/>
              </a:ext>
            </a:extLst>
          </p:cNvPr>
          <p:cNvSpPr/>
          <p:nvPr/>
        </p:nvSpPr>
        <p:spPr>
          <a:xfrm>
            <a:off x="5229181" y="64115"/>
            <a:ext cx="18555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CA17B2-23B8-4EFF-8EB8-C01B413E8FB3}"/>
              </a:ext>
            </a:extLst>
          </p:cNvPr>
          <p:cNvSpPr txBox="1"/>
          <p:nvPr/>
        </p:nvSpPr>
        <p:spPr>
          <a:xfrm>
            <a:off x="237392" y="977872"/>
            <a:ext cx="117172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&gt;</a:t>
            </a:r>
            <a:r>
              <a:rPr lang="it-IT" dirty="0" err="1"/>
              <a:t>fullmod</a:t>
            </a:r>
            <a:r>
              <a:rPr lang="it-IT" dirty="0"/>
              <a:t>= glm(Y~A+B+C)</a:t>
            </a:r>
          </a:p>
          <a:p>
            <a:r>
              <a:rPr lang="it-IT" dirty="0"/>
              <a:t>&gt;</a:t>
            </a:r>
            <a:r>
              <a:rPr lang="it-IT" dirty="0" err="1"/>
              <a:t>summary</a:t>
            </a:r>
            <a:r>
              <a:rPr lang="it-IT" dirty="0"/>
              <a:t>(</a:t>
            </a:r>
            <a:r>
              <a:rPr lang="it-IT" dirty="0" err="1"/>
              <a:t>fullmod</a:t>
            </a:r>
            <a:r>
              <a:rPr lang="it-IT" dirty="0"/>
              <a:t>)</a:t>
            </a:r>
            <a:r>
              <a:rPr lang="it-IT" dirty="0">
                <a:sym typeface="Wingdings" panose="05000000000000000000" pitchFamily="2" charset="2"/>
              </a:rPr>
              <a:t> in questo modo vedi i risultati in termini di Estimate (probabilità, significatività (***) e l’ AIC (più piccolo è meglio è)</a:t>
            </a:r>
          </a:p>
          <a:p>
            <a:endParaRPr lang="it-IT" dirty="0">
              <a:sym typeface="Wingdings" panose="05000000000000000000" pitchFamily="2" charset="2"/>
            </a:endParaRPr>
          </a:p>
          <a:p>
            <a:r>
              <a:rPr lang="it-IT" dirty="0">
                <a:sym typeface="Wingdings" panose="05000000000000000000" pitchFamily="2" charset="2"/>
              </a:rPr>
              <a:t>Inserendo Mod nella funzione step accade questo:</a:t>
            </a:r>
          </a:p>
          <a:p>
            <a:r>
              <a:rPr lang="it-IT" dirty="0">
                <a:sym typeface="Wingdings" panose="05000000000000000000" pitchFamily="2" charset="2"/>
              </a:rPr>
              <a:t>&gt;step(</a:t>
            </a:r>
            <a:r>
              <a:rPr lang="it-IT" dirty="0" err="1"/>
              <a:t>fullmod</a:t>
            </a:r>
            <a:r>
              <a:rPr lang="it-IT" dirty="0">
                <a:sym typeface="Wingdings" panose="05000000000000000000" pitchFamily="2" charset="2"/>
              </a:rPr>
              <a:t>)</a:t>
            </a:r>
          </a:p>
          <a:p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C8CD7-0B71-4CAB-B0BA-C024AFBBA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92" y="2990727"/>
            <a:ext cx="6295293" cy="341227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1D86CB-87A7-4CB3-93AB-B793F39CE13A}"/>
              </a:ext>
            </a:extLst>
          </p:cNvPr>
          <p:cNvSpPr/>
          <p:nvPr/>
        </p:nvSpPr>
        <p:spPr>
          <a:xfrm>
            <a:off x="855785" y="3139156"/>
            <a:ext cx="1025769" cy="23709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7355524-CB96-4557-A2A6-835F8AE829AA}"/>
              </a:ext>
            </a:extLst>
          </p:cNvPr>
          <p:cNvCxnSpPr>
            <a:stCxn id="9" idx="3"/>
          </p:cNvCxnSpPr>
          <p:nvPr/>
        </p:nvCxnSpPr>
        <p:spPr>
          <a:xfrm flipV="1">
            <a:off x="1881554" y="2778369"/>
            <a:ext cx="5052646" cy="47933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4D06C-E90F-400F-93DC-115187A29DE6}"/>
              </a:ext>
            </a:extLst>
          </p:cNvPr>
          <p:cNvSpPr txBox="1"/>
          <p:nvPr/>
        </p:nvSpPr>
        <p:spPr>
          <a:xfrm>
            <a:off x="7084754" y="2573215"/>
            <a:ext cx="467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1. AIC di partenza con tutti e tre i parametri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927ADA-9BE5-4D35-89A5-ED4BA514E0F3}"/>
              </a:ext>
            </a:extLst>
          </p:cNvPr>
          <p:cNvSpPr/>
          <p:nvPr/>
        </p:nvSpPr>
        <p:spPr>
          <a:xfrm>
            <a:off x="87923" y="3862754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5DCC60-1876-4F8F-821F-8E2E2B9804CF}"/>
              </a:ext>
            </a:extLst>
          </p:cNvPr>
          <p:cNvCxnSpPr>
            <a:cxnSpLocks/>
          </p:cNvCxnSpPr>
          <p:nvPr/>
        </p:nvCxnSpPr>
        <p:spPr>
          <a:xfrm flipV="1">
            <a:off x="3499338" y="3688826"/>
            <a:ext cx="3182816" cy="254703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7D1659F-B448-490C-BCEF-82201176F08B}"/>
              </a:ext>
            </a:extLst>
          </p:cNvPr>
          <p:cNvSpPr txBox="1"/>
          <p:nvPr/>
        </p:nvSpPr>
        <p:spPr>
          <a:xfrm>
            <a:off x="6666577" y="3458308"/>
            <a:ext cx="5509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2. Se il modello mantiene tutti e tre i parametri. L’AIC è 1011.1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C80A166-BB89-4E73-A83C-711C24E860A7}"/>
              </a:ext>
            </a:extLst>
          </p:cNvPr>
          <p:cNvSpPr/>
          <p:nvPr/>
        </p:nvSpPr>
        <p:spPr>
          <a:xfrm>
            <a:off x="87923" y="4036683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799553D-8C32-49F6-8A1A-25C77E992B74}"/>
              </a:ext>
            </a:extLst>
          </p:cNvPr>
          <p:cNvCxnSpPr>
            <a:cxnSpLocks/>
          </p:cNvCxnSpPr>
          <p:nvPr/>
        </p:nvCxnSpPr>
        <p:spPr>
          <a:xfrm flipV="1">
            <a:off x="3499338" y="3871547"/>
            <a:ext cx="3182816" cy="254703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1ADE1CE-3E09-4C16-9612-AEB574AA6092}"/>
              </a:ext>
            </a:extLst>
          </p:cNvPr>
          <p:cNvSpPr txBox="1"/>
          <p:nvPr/>
        </p:nvSpPr>
        <p:spPr>
          <a:xfrm>
            <a:off x="6666577" y="3718946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3. Se il modello toglie «</a:t>
            </a:r>
            <a:r>
              <a:rPr lang="it-IT" sz="1600" dirty="0" err="1"/>
              <a:t>parent_rank_node</a:t>
            </a:r>
            <a:r>
              <a:rPr lang="it-IT" sz="1600" dirty="0"/>
              <a:t>». L’AIC è 1012.9 </a:t>
            </a:r>
            <a:r>
              <a:rPr lang="it-IT" sz="1600" b="1" dirty="0"/>
              <a:t>quindi più alto e quindi peggiore</a:t>
            </a:r>
            <a:endParaRPr lang="it-IT" sz="1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90AC92-5988-4B71-A817-A9A5A7950B2E}"/>
              </a:ext>
            </a:extLst>
          </p:cNvPr>
          <p:cNvSpPr/>
          <p:nvPr/>
        </p:nvSpPr>
        <p:spPr>
          <a:xfrm>
            <a:off x="87923" y="4211443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9618F75-9293-44C3-8ED1-21443A2824AA}"/>
              </a:ext>
            </a:extLst>
          </p:cNvPr>
          <p:cNvCxnSpPr>
            <a:cxnSpLocks/>
          </p:cNvCxnSpPr>
          <p:nvPr/>
        </p:nvCxnSpPr>
        <p:spPr>
          <a:xfrm>
            <a:off x="3507669" y="4278851"/>
            <a:ext cx="3174485" cy="5499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ED7F3B-16CF-449E-B23E-5061367AE957}"/>
              </a:ext>
            </a:extLst>
          </p:cNvPr>
          <p:cNvSpPr txBox="1"/>
          <p:nvPr/>
        </p:nvSpPr>
        <p:spPr>
          <a:xfrm>
            <a:off x="6682154" y="4274467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4. Se il modello toglie «</a:t>
            </a:r>
            <a:r>
              <a:rPr lang="it-IT" sz="1600" dirty="0" err="1"/>
              <a:t>parent_length_cm</a:t>
            </a:r>
            <a:r>
              <a:rPr lang="it-IT" sz="1600" dirty="0"/>
              <a:t>». L’AIC è 1015.2 </a:t>
            </a:r>
            <a:r>
              <a:rPr lang="it-IT" sz="1600" b="1" dirty="0"/>
              <a:t>quindi più alto e quindi peggiore</a:t>
            </a:r>
            <a:endParaRPr lang="it-IT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C18FE3A-8998-4C8F-86D4-4F18C020AC91}"/>
              </a:ext>
            </a:extLst>
          </p:cNvPr>
          <p:cNvSpPr/>
          <p:nvPr/>
        </p:nvSpPr>
        <p:spPr>
          <a:xfrm>
            <a:off x="79670" y="4369906"/>
            <a:ext cx="3411415" cy="13481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0D0B4E6-FDFE-466D-B081-0A7DFC5CED7E}"/>
              </a:ext>
            </a:extLst>
          </p:cNvPr>
          <p:cNvCxnSpPr>
            <a:cxnSpLocks/>
          </p:cNvCxnSpPr>
          <p:nvPr/>
        </p:nvCxnSpPr>
        <p:spPr>
          <a:xfrm>
            <a:off x="3491085" y="4444060"/>
            <a:ext cx="3159915" cy="55672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0509417-ACE2-482A-8084-E8E7FEB88A9B}"/>
              </a:ext>
            </a:extLst>
          </p:cNvPr>
          <p:cNvSpPr txBox="1"/>
          <p:nvPr/>
        </p:nvSpPr>
        <p:spPr>
          <a:xfrm>
            <a:off x="6666577" y="4839415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5. Se il modello toglie «</a:t>
            </a:r>
            <a:r>
              <a:rPr lang="it-IT" sz="1600" dirty="0" err="1"/>
              <a:t>median_distance</a:t>
            </a:r>
            <a:r>
              <a:rPr lang="it-IT" sz="1600" dirty="0"/>
              <a:t>». L’AIC è 1042.5 </a:t>
            </a:r>
            <a:r>
              <a:rPr lang="it-IT" sz="1600" b="1" dirty="0"/>
              <a:t>quindi più alto e quindi peggiore</a:t>
            </a:r>
            <a:endParaRPr lang="it-IT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11C865-91AB-44EF-A562-553020A678BE}"/>
              </a:ext>
            </a:extLst>
          </p:cNvPr>
          <p:cNvSpPr txBox="1"/>
          <p:nvPr/>
        </p:nvSpPr>
        <p:spPr>
          <a:xfrm>
            <a:off x="6651000" y="5637376"/>
            <a:ext cx="5509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u="sng" dirty="0">
                <a:highlight>
                  <a:srgbClr val="FFFF00"/>
                </a:highlight>
              </a:rPr>
              <a:t>Quindi in sostanza, quello con tutti e tre i parametri è il migliore!!</a:t>
            </a:r>
          </a:p>
        </p:txBody>
      </p:sp>
    </p:spTree>
    <p:extLst>
      <p:ext uri="{BB962C8B-B14F-4D97-AF65-F5344CB8AC3E}">
        <p14:creationId xmlns:p14="http://schemas.microsoft.com/office/powerpoint/2010/main" val="1611845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2250427" y="1492484"/>
            <a:ext cx="8131220" cy="3827803"/>
            <a:chOff x="273225" y="396762"/>
            <a:chExt cx="8131220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428015" y="396762"/>
              <a:ext cx="6540718" cy="3827803"/>
              <a:chOff x="594387" y="-509356"/>
              <a:chExt cx="6540718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273225" y="2661632"/>
              <a:ext cx="1472623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flipH="1">
              <a:off x="1579471" y="3187205"/>
              <a:ext cx="1052711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9537" y="3187205"/>
              <a:ext cx="0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2986739" y="2510672"/>
            <a:ext cx="189449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176188" y="1851760"/>
            <a:ext cx="2942665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32C745E5-6F19-4843-86BB-10F09473B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5" t="3746" r="51526" b="75378"/>
          <a:stretch/>
        </p:blipFill>
        <p:spPr>
          <a:xfrm>
            <a:off x="2808297" y="499924"/>
            <a:ext cx="1132824" cy="8038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FF2CDAC-4050-4879-B59D-4D3B86A36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291" y="414441"/>
            <a:ext cx="798918" cy="1104825"/>
          </a:xfrm>
          <a:prstGeom prst="rect">
            <a:avLst/>
          </a:prstGeom>
        </p:spPr>
      </p:pic>
      <p:pic>
        <p:nvPicPr>
          <p:cNvPr id="41" name="Picture 8" descr="Happy smiling funny cute hazelnut Royalty Free Vector Image">
            <a:extLst>
              <a:ext uri="{FF2B5EF4-FFF2-40B4-BE49-F238E27FC236}">
                <a16:creationId xmlns:a16="http://schemas.microsoft.com/office/drawing/2014/main" id="{9851058B-1D6E-4D2D-BF1B-6686B24F6D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91"/>
          <a:stretch/>
        </p:blipFill>
        <p:spPr bwMode="auto">
          <a:xfrm>
            <a:off x="7227012" y="784073"/>
            <a:ext cx="524331" cy="47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934749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(</a:t>
            </a:r>
            <a:r>
              <a:rPr lang="it-IT" sz="1500" dirty="0" err="1"/>
              <a:t>b,v,m</a:t>
            </a:r>
            <a:r>
              <a:rPr lang="it-IT" sz="1500" dirty="0"/>
              <a:t>)?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16</a:t>
            </a:fld>
            <a:endParaRPr lang="it-IT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D9A6EA-AEF6-49D4-B412-A500FB2F7306}"/>
              </a:ext>
            </a:extLst>
          </p:cNvPr>
          <p:cNvSpPr/>
          <p:nvPr/>
        </p:nvSpPr>
        <p:spPr>
          <a:xfrm>
            <a:off x="3819831" y="3757354"/>
            <a:ext cx="157910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M?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43E5CE-F982-4878-BA92-5E9B38ED2AED}"/>
              </a:ext>
            </a:extLst>
          </p:cNvPr>
          <p:cNvSpPr/>
          <p:nvPr/>
        </p:nvSpPr>
        <p:spPr>
          <a:xfrm>
            <a:off x="681024" y="3743718"/>
            <a:ext cx="147262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B?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28552C3-1D94-4188-8FBC-073004C935C9}"/>
              </a:ext>
            </a:extLst>
          </p:cNvPr>
          <p:cNvCxnSpPr>
            <a:cxnSpLocks/>
            <a:stCxn id="37" idx="2"/>
            <a:endCxn id="69" idx="0"/>
          </p:cNvCxnSpPr>
          <p:nvPr/>
        </p:nvCxnSpPr>
        <p:spPr>
          <a:xfrm>
            <a:off x="3176188" y="2510672"/>
            <a:ext cx="1433196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8E3AD9F-9918-407C-8A10-D574EAA79CC5}"/>
              </a:ext>
            </a:extLst>
          </p:cNvPr>
          <p:cNvCxnSpPr>
            <a:cxnSpLocks/>
            <a:stCxn id="37" idx="2"/>
            <a:endCxn id="70" idx="0"/>
          </p:cNvCxnSpPr>
          <p:nvPr/>
        </p:nvCxnSpPr>
        <p:spPr>
          <a:xfrm flipH="1">
            <a:off x="1417336" y="2510672"/>
            <a:ext cx="1758852" cy="1233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663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756523" y="120231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789C54-0D72-4537-BCB5-405F5EEEC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17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ADD3A-588A-4EAF-A8F7-C577FAE60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1499EC-538D-4CB3-B27D-B15C296D4D45}"/>
              </a:ext>
            </a:extLst>
          </p:cNvPr>
          <p:cNvSpPr/>
          <p:nvPr/>
        </p:nvSpPr>
        <p:spPr>
          <a:xfrm>
            <a:off x="11255300" y="145437"/>
            <a:ext cx="433399" cy="11695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34CC13-827C-4B89-8593-4B88329D3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46" y="857699"/>
            <a:ext cx="7781925" cy="3762375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EC0F3158-6AD6-4CBF-A129-546FFD4760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309" y="2162355"/>
            <a:ext cx="5354445" cy="401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548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789C54-0D72-4537-BCB5-405F5EEEC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18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ADD3A-588A-4EAF-A8F7-C577FAE60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1499EC-538D-4CB3-B27D-B15C296D4D45}"/>
              </a:ext>
            </a:extLst>
          </p:cNvPr>
          <p:cNvSpPr/>
          <p:nvPr/>
        </p:nvSpPr>
        <p:spPr>
          <a:xfrm>
            <a:off x="11255300" y="145437"/>
            <a:ext cx="433399" cy="11695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4EBF76-A4F2-425F-96F3-383548A9B0CF}"/>
              </a:ext>
            </a:extLst>
          </p:cNvPr>
          <p:cNvSpPr/>
          <p:nvPr/>
        </p:nvSpPr>
        <p:spPr>
          <a:xfrm>
            <a:off x="1250922" y="0"/>
            <a:ext cx="27693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Relations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82DB08-C47D-4034-A3C2-A6039C6BF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72" y="816813"/>
            <a:ext cx="7753350" cy="3867150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92927B9B-3D46-4816-9E10-7D7C462197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778" y="1775187"/>
            <a:ext cx="5688000" cy="42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910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FBFA43-157B-4F1A-87B1-0BFA7CC6EBBD}"/>
              </a:ext>
            </a:extLst>
          </p:cNvPr>
          <p:cNvSpPr txBox="1"/>
          <p:nvPr/>
        </p:nvSpPr>
        <p:spPr>
          <a:xfrm>
            <a:off x="479387" y="301313"/>
            <a:ext cx="10802815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520" dirty="0" err="1"/>
              <a:t>Because</a:t>
            </a:r>
            <a:r>
              <a:rPr lang="it-IT" sz="2520" dirty="0"/>
              <a:t> sylleptic are </a:t>
            </a:r>
            <a:r>
              <a:rPr lang="it-IT" sz="2520" dirty="0" err="1"/>
              <a:t>distributed</a:t>
            </a:r>
            <a:r>
              <a:rPr lang="it-IT" sz="2520" dirty="0"/>
              <a:t> in the </a:t>
            </a:r>
            <a:r>
              <a:rPr lang="it-IT" sz="2520" dirty="0" err="1"/>
              <a:t>median</a:t>
            </a:r>
            <a:r>
              <a:rPr lang="it-IT" sz="2520" dirty="0"/>
              <a:t> zone </a:t>
            </a:r>
            <a:r>
              <a:rPr lang="it-IT" sz="2520" dirty="0" err="1"/>
              <a:t>along</a:t>
            </a:r>
            <a:r>
              <a:rPr lang="it-IT" sz="2520" dirty="0"/>
              <a:t> the </a:t>
            </a:r>
            <a:r>
              <a:rPr lang="it-IT" sz="2520" dirty="0" err="1"/>
              <a:t>parent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r>
              <a:rPr lang="it-IT" sz="2520" dirty="0"/>
              <a:t>, the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does</a:t>
            </a:r>
            <a:r>
              <a:rPr lang="it-IT" sz="2520" dirty="0"/>
              <a:t> </a:t>
            </a:r>
            <a:r>
              <a:rPr lang="it-IT" sz="2520" dirty="0" err="1"/>
              <a:t>not</a:t>
            </a:r>
            <a:r>
              <a:rPr lang="it-IT" sz="2520" dirty="0"/>
              <a:t> </a:t>
            </a:r>
            <a:r>
              <a:rPr lang="it-IT" sz="2520" dirty="0" err="1"/>
              <a:t>have</a:t>
            </a:r>
            <a:r>
              <a:rPr lang="it-IT" sz="2520" dirty="0"/>
              <a:t> a linear </a:t>
            </a:r>
            <a:r>
              <a:rPr lang="it-IT" sz="2520" dirty="0" err="1"/>
              <a:t>effect</a:t>
            </a:r>
            <a:r>
              <a:rPr lang="it-IT" sz="2520" dirty="0"/>
              <a:t>:</a:t>
            </a:r>
          </a:p>
          <a:p>
            <a:pPr algn="ctr"/>
            <a:r>
              <a:rPr lang="it-IT" sz="2520" dirty="0"/>
              <a:t> </a:t>
            </a:r>
            <a:r>
              <a:rPr lang="it-IT" sz="2520" dirty="0" err="1"/>
              <a:t>we</a:t>
            </a:r>
            <a:r>
              <a:rPr lang="it-IT" sz="2520" dirty="0"/>
              <a:t> compute for </a:t>
            </a:r>
            <a:r>
              <a:rPr lang="it-IT" sz="2520" dirty="0" err="1"/>
              <a:t>each</a:t>
            </a:r>
            <a:r>
              <a:rPr lang="it-IT" sz="2520" dirty="0"/>
              <a:t> </a:t>
            </a:r>
            <a:r>
              <a:rPr lang="it-IT" sz="2520" dirty="0" err="1"/>
              <a:t>bud</a:t>
            </a:r>
            <a:r>
              <a:rPr lang="it-IT" sz="2520" dirty="0"/>
              <a:t> the </a:t>
            </a:r>
            <a:r>
              <a:rPr lang="it-IT" sz="2520" dirty="0" err="1"/>
              <a:t>distance</a:t>
            </a:r>
            <a:r>
              <a:rPr lang="it-IT" sz="2520" dirty="0"/>
              <a:t> to the </a:t>
            </a:r>
            <a:r>
              <a:rPr lang="it-IT" sz="2520" dirty="0" err="1"/>
              <a:t>shoot</a:t>
            </a:r>
            <a:r>
              <a:rPr lang="it-IT" sz="2520" dirty="0"/>
              <a:t> </a:t>
            </a:r>
            <a:r>
              <a:rPr lang="it-IT" sz="2520" dirty="0" err="1"/>
              <a:t>extremities</a:t>
            </a:r>
            <a:r>
              <a:rPr lang="it-IT" sz="2520" dirty="0"/>
              <a:t>, </a:t>
            </a:r>
          </a:p>
          <a:p>
            <a:pPr marL="285756" indent="-285756" algn="ctr">
              <a:buFont typeface="Arial" panose="020B0604020202020204" pitchFamily="34" charset="0"/>
              <a:buChar char="•"/>
            </a:pPr>
            <a:r>
              <a:rPr lang="it-IT" sz="2520" b="1" u="sng" dirty="0"/>
              <a:t>0 </a:t>
            </a:r>
            <a:r>
              <a:rPr lang="it-IT" sz="2520" b="1" u="sng" dirty="0" err="1"/>
              <a:t>is</a:t>
            </a:r>
            <a:r>
              <a:rPr lang="it-IT" sz="2520" b="1" u="sng" dirty="0"/>
              <a:t> the </a:t>
            </a:r>
            <a:r>
              <a:rPr lang="it-IT" sz="2520" b="1" u="sng" dirty="0" err="1"/>
              <a:t>median</a:t>
            </a:r>
            <a:r>
              <a:rPr lang="it-IT" sz="2520" b="1" u="sng" dirty="0"/>
              <a:t> </a:t>
            </a:r>
            <a:r>
              <a:rPr lang="it-IT" sz="2520" b="1" u="sng" dirty="0" err="1"/>
              <a:t>rank</a:t>
            </a:r>
            <a:r>
              <a:rPr lang="it-IT" sz="2520" b="1" u="sng" dirty="0"/>
              <a:t> of </a:t>
            </a:r>
            <a:r>
              <a:rPr lang="it-IT" sz="2520" b="1" u="sng" dirty="0" err="1"/>
              <a:t>each</a:t>
            </a:r>
            <a:r>
              <a:rPr lang="it-IT" sz="2520" b="1" u="sng" dirty="0"/>
              <a:t> </a:t>
            </a:r>
            <a:r>
              <a:rPr lang="it-IT" sz="2520" b="1" u="sng" dirty="0" err="1"/>
              <a:t>shoot</a:t>
            </a:r>
            <a:endParaRPr lang="it-IT" sz="2520" b="1" u="sng" dirty="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132CC7E0-B19E-4790-B0D8-153266F1E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786" y="1970339"/>
            <a:ext cx="5814016" cy="436051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5ED9D-D697-4609-BF53-9737351A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736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57E4D9D-F677-498D-8E04-80AECAA5BEA9}"/>
              </a:ext>
            </a:extLst>
          </p:cNvPr>
          <p:cNvGrpSpPr/>
          <p:nvPr/>
        </p:nvGrpSpPr>
        <p:grpSpPr>
          <a:xfrm>
            <a:off x="3267537" y="1337312"/>
            <a:ext cx="5634940" cy="4680263"/>
            <a:chOff x="2891642" y="543420"/>
            <a:chExt cx="6042560" cy="4883603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2744576-E059-4D30-B5D9-7A7194E6624F}"/>
                </a:ext>
              </a:extLst>
            </p:cNvPr>
            <p:cNvCxnSpPr/>
            <p:nvPr/>
          </p:nvCxnSpPr>
          <p:spPr>
            <a:xfrm>
              <a:off x="3257797" y="5427023"/>
              <a:ext cx="5676405" cy="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7B3C442-F8E2-4071-B859-0AA9E9CED8ED}"/>
                </a:ext>
              </a:extLst>
            </p:cNvPr>
            <p:cNvCxnSpPr>
              <a:cxnSpLocks/>
            </p:cNvCxnSpPr>
            <p:nvPr/>
          </p:nvCxnSpPr>
          <p:spPr>
            <a:xfrm>
              <a:off x="4857008" y="1330036"/>
              <a:ext cx="967839" cy="409698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9A4F322-6B92-4C5D-8160-E0281AEC976E}"/>
                </a:ext>
              </a:extLst>
            </p:cNvPr>
            <p:cNvCxnSpPr>
              <a:cxnSpLocks/>
            </p:cNvCxnSpPr>
            <p:nvPr/>
          </p:nvCxnSpPr>
          <p:spPr>
            <a:xfrm>
              <a:off x="5605153" y="779813"/>
              <a:ext cx="283029" cy="464721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B839F29-8203-4002-AF05-B963C9EDB5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4644" y="1118260"/>
              <a:ext cx="971797" cy="4308763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5F9F04-BE42-4EB0-BE4F-858762EDF5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52456" y="2626426"/>
              <a:ext cx="1472539" cy="2800597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AF39CE6-CDBA-44FB-BC1F-0DE7BBEE5F4D}"/>
                </a:ext>
              </a:extLst>
            </p:cNvPr>
            <p:cNvCxnSpPr>
              <a:cxnSpLocks/>
            </p:cNvCxnSpPr>
            <p:nvPr/>
          </p:nvCxnSpPr>
          <p:spPr>
            <a:xfrm>
              <a:off x="4085110" y="2856016"/>
              <a:ext cx="1763486" cy="2571006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CD022FE-C329-4583-96AB-DD8B2873FF6C}"/>
                </a:ext>
              </a:extLst>
            </p:cNvPr>
            <p:cNvCxnSpPr>
              <a:cxnSpLocks/>
            </p:cNvCxnSpPr>
            <p:nvPr/>
          </p:nvCxnSpPr>
          <p:spPr>
            <a:xfrm>
              <a:off x="4862946" y="2786743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F218A1B-1A76-4F7E-A174-E36B3A3D528C}"/>
                </a:ext>
              </a:extLst>
            </p:cNvPr>
            <p:cNvCxnSpPr>
              <a:cxnSpLocks/>
            </p:cNvCxnSpPr>
            <p:nvPr/>
          </p:nvCxnSpPr>
          <p:spPr>
            <a:xfrm>
              <a:off x="4393869" y="2043050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AB0F4A-A27E-435F-BF69-900E69BCF46D}"/>
                </a:ext>
              </a:extLst>
            </p:cNvPr>
            <p:cNvCxnSpPr>
              <a:cxnSpLocks/>
            </p:cNvCxnSpPr>
            <p:nvPr/>
          </p:nvCxnSpPr>
          <p:spPr>
            <a:xfrm>
              <a:off x="6525493" y="1073234"/>
              <a:ext cx="142503" cy="146363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5643F2-D493-4960-9521-2A98BA984447}"/>
                </a:ext>
              </a:extLst>
            </p:cNvPr>
            <p:cNvCxnSpPr>
              <a:cxnSpLocks/>
            </p:cNvCxnSpPr>
            <p:nvPr/>
          </p:nvCxnSpPr>
          <p:spPr>
            <a:xfrm>
              <a:off x="6923314" y="2536867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E76C631-A18E-4A40-A5BB-9A99413D79E8}"/>
                </a:ext>
              </a:extLst>
            </p:cNvPr>
            <p:cNvCxnSpPr>
              <a:cxnSpLocks/>
            </p:cNvCxnSpPr>
            <p:nvPr/>
          </p:nvCxnSpPr>
          <p:spPr>
            <a:xfrm>
              <a:off x="6222670" y="2667743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0C4ECF7-A4FE-4059-9C5D-1D4A5D7A6359}"/>
                </a:ext>
              </a:extLst>
            </p:cNvPr>
            <p:cNvCxnSpPr>
              <a:cxnSpLocks/>
            </p:cNvCxnSpPr>
            <p:nvPr/>
          </p:nvCxnSpPr>
          <p:spPr>
            <a:xfrm>
              <a:off x="5458691" y="1531671"/>
              <a:ext cx="229589" cy="871351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C6A7BFC-461B-4FF8-AD15-A765E5F1B1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2811" y="1602674"/>
              <a:ext cx="381990" cy="1023752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59E82F8-F92F-4AA2-B9A5-76E62CB4AB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71411" y="2470068"/>
              <a:ext cx="280054" cy="79985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CBA8243-C20E-4FD3-AA42-7AD666FF91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99319" y="2626426"/>
              <a:ext cx="158834" cy="84117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6AE7B4-4580-4C7E-B63D-268470493028}"/>
                </a:ext>
              </a:extLst>
            </p:cNvPr>
            <p:cNvCxnSpPr>
              <a:cxnSpLocks/>
            </p:cNvCxnSpPr>
            <p:nvPr/>
          </p:nvCxnSpPr>
          <p:spPr>
            <a:xfrm>
              <a:off x="7048005" y="3621479"/>
              <a:ext cx="494802" cy="1845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31CF39A-5E80-4F02-ADBF-9BBADA7FDA2A}"/>
                </a:ext>
              </a:extLst>
            </p:cNvPr>
            <p:cNvCxnSpPr>
              <a:cxnSpLocks/>
            </p:cNvCxnSpPr>
            <p:nvPr/>
          </p:nvCxnSpPr>
          <p:spPr>
            <a:xfrm>
              <a:off x="6543306" y="4373583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9B6E2DB-FBB2-411B-9BBC-CE819D1AD760}"/>
                </a:ext>
              </a:extLst>
            </p:cNvPr>
            <p:cNvCxnSpPr>
              <a:cxnSpLocks/>
            </p:cNvCxnSpPr>
            <p:nvPr/>
          </p:nvCxnSpPr>
          <p:spPr>
            <a:xfrm>
              <a:off x="5157852" y="4672941"/>
              <a:ext cx="288965" cy="18208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7CC36D1-32DC-4B01-A2F4-72CD9CE36662}"/>
                </a:ext>
              </a:extLst>
            </p:cNvPr>
            <p:cNvCxnSpPr>
              <a:cxnSpLocks/>
            </p:cNvCxnSpPr>
            <p:nvPr/>
          </p:nvCxnSpPr>
          <p:spPr>
            <a:xfrm>
              <a:off x="3938649" y="3749882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5B9483D-ED1D-4D5D-B4CD-C1FECABC9E06}"/>
                </a:ext>
              </a:extLst>
            </p:cNvPr>
            <p:cNvCxnSpPr>
              <a:cxnSpLocks/>
            </p:cNvCxnSpPr>
            <p:nvPr/>
          </p:nvCxnSpPr>
          <p:spPr>
            <a:xfrm>
              <a:off x="3485406" y="3156859"/>
              <a:ext cx="855024" cy="11232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82DA500-0244-4DE6-82B2-7F6FA7E5A748}"/>
                </a:ext>
              </a:extLst>
            </p:cNvPr>
            <p:cNvCxnSpPr>
              <a:cxnSpLocks/>
            </p:cNvCxnSpPr>
            <p:nvPr/>
          </p:nvCxnSpPr>
          <p:spPr>
            <a:xfrm>
              <a:off x="2891642" y="2470068"/>
              <a:ext cx="1226124" cy="460664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529DB2A-B07A-4258-8338-42B3D5AE3D8B}"/>
                </a:ext>
              </a:extLst>
            </p:cNvPr>
            <p:cNvCxnSpPr>
              <a:cxnSpLocks/>
            </p:cNvCxnSpPr>
            <p:nvPr/>
          </p:nvCxnSpPr>
          <p:spPr>
            <a:xfrm>
              <a:off x="4110100" y="543420"/>
              <a:ext cx="816925" cy="887556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FB38D8B-1B0C-42C8-902D-275EFCAA86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98279" y="2043050"/>
              <a:ext cx="968827" cy="608488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88EEAEA-FA49-410E-B519-38B02756032A}"/>
                </a:ext>
              </a:extLst>
            </p:cNvPr>
            <p:cNvCxnSpPr>
              <a:cxnSpLocks/>
            </p:cNvCxnSpPr>
            <p:nvPr/>
          </p:nvCxnSpPr>
          <p:spPr>
            <a:xfrm>
              <a:off x="4643249" y="1908651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17F7EAB-85C6-4548-977D-A8350372C61C}"/>
                </a:ext>
              </a:extLst>
            </p:cNvPr>
            <p:cNvCxnSpPr>
              <a:cxnSpLocks/>
            </p:cNvCxnSpPr>
            <p:nvPr/>
          </p:nvCxnSpPr>
          <p:spPr>
            <a:xfrm>
              <a:off x="5153890" y="709768"/>
              <a:ext cx="476995" cy="55486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C8C1B5-E599-448E-A069-3C381275DF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76803" y="1264628"/>
              <a:ext cx="1400298" cy="439949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C68D1D4-DC58-4E5E-BD3B-D93E87E98D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27074" y="386167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1B45195-6F01-4A11-A27F-703EAB6149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4455" y="3518559"/>
              <a:ext cx="340922" cy="206863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780DD70-3562-4730-A2B3-3BDD7AB885C0}"/>
                </a:ext>
              </a:extLst>
            </p:cNvPr>
            <p:cNvCxnSpPr>
              <a:cxnSpLocks/>
            </p:cNvCxnSpPr>
            <p:nvPr/>
          </p:nvCxnSpPr>
          <p:spPr>
            <a:xfrm>
              <a:off x="5490358" y="3449287"/>
              <a:ext cx="307276" cy="512507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1EC3AE97-612C-44FA-ADFF-9BEBB702D682}"/>
              </a:ext>
            </a:extLst>
          </p:cNvPr>
          <p:cNvSpPr/>
          <p:nvPr/>
        </p:nvSpPr>
        <p:spPr>
          <a:xfrm>
            <a:off x="2963288" y="112910"/>
            <a:ext cx="62434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Hazelnut architecture</a:t>
            </a:r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71E8FDF3-9EF9-465A-943B-B7500DBFC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2193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7AA699A-9B15-49EB-B822-37C8E6FC3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426" y="571994"/>
            <a:ext cx="5686058" cy="41346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5967547" y="1596199"/>
            <a:ext cx="3642360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Coef=-0.01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node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 (***). Coef=-0.23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31183" y="142503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 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581747" y="50938"/>
            <a:ext cx="52457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00" dirty="0"/>
              <a:t>~</a:t>
            </a:r>
            <a:r>
              <a:rPr lang="it-IT" sz="2500" dirty="0" err="1"/>
              <a:t>length</a:t>
            </a:r>
            <a:r>
              <a:rPr lang="it-IT" sz="2500" dirty="0"/>
              <a:t>(cm)+</a:t>
            </a:r>
            <a:r>
              <a:rPr lang="it-IT" sz="2500" dirty="0" err="1"/>
              <a:t>rank_node+distance</a:t>
            </a:r>
            <a:endParaRPr lang="it-IT" sz="25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</p:cNvCxnSpPr>
          <p:nvPr/>
        </p:nvCxnSpPr>
        <p:spPr>
          <a:xfrm flipH="1">
            <a:off x="5065571" y="2334863"/>
            <a:ext cx="934454" cy="41862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020D53C5-7EBF-4715-9194-449FDC21888B}"/>
              </a:ext>
            </a:extLst>
          </p:cNvPr>
          <p:cNvSpPr/>
          <p:nvPr/>
        </p:nvSpPr>
        <p:spPr>
          <a:xfrm>
            <a:off x="4554415" y="2379785"/>
            <a:ext cx="517018" cy="55345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164B04-F52E-4EFA-B1C1-CE6FEB632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20</a:t>
            </a:fld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701B14-6BAF-4242-83C8-E6D774FD5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025" y="3173029"/>
            <a:ext cx="5756340" cy="3027041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27881DF-3FD6-405F-B48B-3E22846C2F62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AIC=1011.1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A3E3A3-FE35-42AC-9E17-F7A19435A3FA}"/>
              </a:ext>
            </a:extLst>
          </p:cNvPr>
          <p:cNvSpPr txBox="1"/>
          <p:nvPr/>
        </p:nvSpPr>
        <p:spPr>
          <a:xfrm>
            <a:off x="61693" y="5621351"/>
            <a:ext cx="5351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u="sng" dirty="0" err="1"/>
              <a:t>It</a:t>
            </a:r>
            <a:r>
              <a:rPr lang="it-IT" u="sng" dirty="0"/>
              <a:t> </a:t>
            </a:r>
            <a:r>
              <a:rPr lang="it-IT" u="sng" dirty="0" err="1"/>
              <a:t>seems</a:t>
            </a:r>
            <a:r>
              <a:rPr lang="it-IT" u="sng" dirty="0"/>
              <a:t> to be the best model. </a:t>
            </a:r>
            <a:r>
              <a:rPr lang="it-IT" u="sng" dirty="0" err="1"/>
              <a:t>Also</a:t>
            </a:r>
            <a:r>
              <a:rPr lang="it-IT" u="sng" dirty="0"/>
              <a:t> </a:t>
            </a:r>
            <a:r>
              <a:rPr lang="it-IT" u="sng" dirty="0" err="1"/>
              <a:t>confirmed</a:t>
            </a:r>
            <a:r>
              <a:rPr lang="it-IT" u="sng" dirty="0"/>
              <a:t> by STEP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8EC921-64B0-4B1C-B5DC-8869749B9CF9}"/>
              </a:ext>
            </a:extLst>
          </p:cNvPr>
          <p:cNvSpPr/>
          <p:nvPr/>
        </p:nvSpPr>
        <p:spPr>
          <a:xfrm>
            <a:off x="8305798" y="3909647"/>
            <a:ext cx="562709" cy="676548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C8D9D23-3AEF-49A5-A92C-F95AD81A4DA7}"/>
              </a:ext>
            </a:extLst>
          </p:cNvPr>
          <p:cNvCxnSpPr>
            <a:cxnSpLocks/>
          </p:cNvCxnSpPr>
          <p:nvPr/>
        </p:nvCxnSpPr>
        <p:spPr>
          <a:xfrm flipH="1">
            <a:off x="5272444" y="4575506"/>
            <a:ext cx="3033354" cy="123051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miley Face 24">
            <a:extLst>
              <a:ext uri="{FF2B5EF4-FFF2-40B4-BE49-F238E27FC236}">
                <a16:creationId xmlns:a16="http://schemas.microsoft.com/office/drawing/2014/main" id="{351A7A08-AE9E-400E-A402-1A0F0D9393A7}"/>
              </a:ext>
            </a:extLst>
          </p:cNvPr>
          <p:cNvSpPr/>
          <p:nvPr/>
        </p:nvSpPr>
        <p:spPr>
          <a:xfrm>
            <a:off x="1865604" y="5117123"/>
            <a:ext cx="432391" cy="369332"/>
          </a:xfrm>
          <a:prstGeom prst="smileyFac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1084F01-067F-4F83-A67A-4F93909E3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AE9E0BA-FF29-470B-9EBA-32AB7AD01C72}"/>
              </a:ext>
            </a:extLst>
          </p:cNvPr>
          <p:cNvSpPr/>
          <p:nvPr/>
        </p:nvSpPr>
        <p:spPr>
          <a:xfrm>
            <a:off x="11255300" y="145437"/>
            <a:ext cx="433399" cy="11695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3759643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1EF3827-87B5-45D2-967C-E37C2BCF5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6" y="685952"/>
            <a:ext cx="8608099" cy="34054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00380" y="99018"/>
            <a:ext cx="4456708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A25FA-4AC6-4423-8D22-7B741DA09109}"/>
              </a:ext>
            </a:extLst>
          </p:cNvPr>
          <p:cNvSpPr txBox="1"/>
          <p:nvPr/>
        </p:nvSpPr>
        <p:spPr>
          <a:xfrm>
            <a:off x="4598377" y="20534"/>
            <a:ext cx="40386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Permuting</a:t>
            </a:r>
            <a:endParaRPr lang="it-IT" sz="252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689FB-C54E-40FF-AD8D-F29A1EDB246D}"/>
              </a:ext>
            </a:extLst>
          </p:cNvPr>
          <p:cNvSpPr txBox="1"/>
          <p:nvPr/>
        </p:nvSpPr>
        <p:spPr>
          <a:xfrm>
            <a:off x="2266477" y="4246108"/>
            <a:ext cx="449773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b="1" u="sng" dirty="0"/>
              <a:t>497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 (</a:t>
            </a:r>
            <a:r>
              <a:rPr lang="it-IT" sz="1500" b="1" dirty="0"/>
              <a:t>~5%)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92C5BA-9BA4-43B9-B79F-A6553F0F3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21</a:t>
            </a:fld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758911-1058-4E43-A7D7-0D702D64DE1F}"/>
              </a:ext>
            </a:extLst>
          </p:cNvPr>
          <p:cNvSpPr txBox="1"/>
          <p:nvPr/>
        </p:nvSpPr>
        <p:spPr>
          <a:xfrm>
            <a:off x="6128223" y="1664858"/>
            <a:ext cx="1148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b="1" dirty="0" err="1">
                <a:solidFill>
                  <a:schemeClr val="bg2"/>
                </a:solidFill>
              </a:rPr>
              <a:t>rank</a:t>
            </a:r>
            <a:r>
              <a:rPr lang="it-IT" sz="1800" b="1" dirty="0">
                <a:solidFill>
                  <a:schemeClr val="bg2"/>
                </a:solidFill>
              </a:rPr>
              <a:t> </a:t>
            </a:r>
            <a:r>
              <a:rPr lang="it-IT" sz="1800" b="1" dirty="0" err="1">
                <a:solidFill>
                  <a:schemeClr val="bg2"/>
                </a:solidFill>
              </a:rPr>
              <a:t>node</a:t>
            </a:r>
            <a:endParaRPr lang="it-IT" dirty="0">
              <a:solidFill>
                <a:schemeClr val="bg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36A586-1D3A-4D38-9596-249D400E4865}"/>
              </a:ext>
            </a:extLst>
          </p:cNvPr>
          <p:cNvSpPr txBox="1"/>
          <p:nvPr/>
        </p:nvSpPr>
        <p:spPr>
          <a:xfrm>
            <a:off x="2105284" y="5624879"/>
            <a:ext cx="8129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because</a:t>
            </a:r>
            <a:r>
              <a:rPr lang="it-IT" dirty="0"/>
              <a:t> the </a:t>
            </a:r>
            <a:r>
              <a:rPr lang="it-IT" dirty="0" err="1"/>
              <a:t>probability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explain</a:t>
            </a:r>
            <a:r>
              <a:rPr lang="it-IT" dirty="0"/>
              <a:t> by chance the model </a:t>
            </a:r>
            <a:r>
              <a:rPr lang="it-IT" dirty="0" err="1"/>
              <a:t>is</a:t>
            </a:r>
            <a:r>
              <a:rPr lang="it-IT" dirty="0"/>
              <a:t> ~5% (&gt;1% of </a:t>
            </a:r>
            <a:r>
              <a:rPr lang="it-IT" dirty="0" err="1"/>
              <a:t>significance</a:t>
            </a:r>
            <a:r>
              <a:rPr lang="it-IT" dirty="0"/>
              <a:t>)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from the </a:t>
            </a:r>
            <a:r>
              <a:rPr lang="it-IT" dirty="0" err="1"/>
              <a:t>equation</a:t>
            </a:r>
            <a:endParaRPr lang="it-IT" dirty="0"/>
          </a:p>
        </p:txBody>
      </p:sp>
      <p:sp>
        <p:nvSpPr>
          <p:cNvPr id="19" name="Smiley Face 18">
            <a:extLst>
              <a:ext uri="{FF2B5EF4-FFF2-40B4-BE49-F238E27FC236}">
                <a16:creationId xmlns:a16="http://schemas.microsoft.com/office/drawing/2014/main" id="{EE62D708-BAAE-4EC9-BA1E-1385BE1D03E7}"/>
              </a:ext>
            </a:extLst>
          </p:cNvPr>
          <p:cNvSpPr/>
          <p:nvPr/>
        </p:nvSpPr>
        <p:spPr>
          <a:xfrm>
            <a:off x="6788157" y="4299544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0043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79CF70B-F007-4661-B006-1A908218A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16" y="668367"/>
            <a:ext cx="5760000" cy="41857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304768" y="1599121"/>
            <a:ext cx="3440954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parental_length</a:t>
            </a:r>
            <a:r>
              <a:rPr lang="it-IT" sz="2520" dirty="0"/>
              <a:t>(cm)+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5455034" y="2123905"/>
            <a:ext cx="2118073" cy="66416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5002896" y="2579077"/>
            <a:ext cx="452138" cy="41797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FA069-37A9-44B5-8B08-7DD5A8C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22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1390E-9D20-4017-9128-79325DB040A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AIC=1012.9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29ABAA-DCA1-4531-9871-52F587873A67}"/>
              </a:ext>
            </a:extLst>
          </p:cNvPr>
          <p:cNvSpPr txBox="1"/>
          <p:nvPr/>
        </p:nvSpPr>
        <p:spPr>
          <a:xfrm>
            <a:off x="6762276" y="5570978"/>
            <a:ext cx="519526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1006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10%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967C5D-1C68-4EC1-AFA5-414C987D8A39}"/>
              </a:ext>
            </a:extLst>
          </p:cNvPr>
          <p:cNvSpPr txBox="1"/>
          <p:nvPr/>
        </p:nvSpPr>
        <p:spPr>
          <a:xfrm>
            <a:off x="3167169" y="5155479"/>
            <a:ext cx="2086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 AND PERMUTATION WORSE THAN PREVIOUS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9BDA36C3-ABBA-407F-96B4-8454ECE3C534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393A75BF-6259-4B9B-A7C8-8824461553E3}"/>
              </a:ext>
            </a:extLst>
          </p:cNvPr>
          <p:cNvSpPr/>
          <p:nvPr/>
        </p:nvSpPr>
        <p:spPr>
          <a:xfrm>
            <a:off x="6244261" y="5588562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6D5127-BC3D-46E9-89DB-D7CE481B1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686" y="3161362"/>
            <a:ext cx="5662039" cy="22939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1D3816D-DC60-4286-B362-B04EA17885B6}"/>
              </a:ext>
            </a:extLst>
          </p:cNvPr>
          <p:cNvSpPr txBox="1"/>
          <p:nvPr/>
        </p:nvSpPr>
        <p:spPr>
          <a:xfrm>
            <a:off x="411675" y="6486782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LENGTH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~10%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1489E99-D376-4216-8D00-0767E60009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51F64242-71D2-4A6D-B42F-857F8951FAB2}"/>
              </a:ext>
            </a:extLst>
          </p:cNvPr>
          <p:cNvSpPr/>
          <p:nvPr/>
        </p:nvSpPr>
        <p:spPr>
          <a:xfrm>
            <a:off x="11255300" y="145437"/>
            <a:ext cx="433399" cy="11695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188268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D50D20-3A51-44BB-8F44-829AFB548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16" y="697460"/>
            <a:ext cx="5325416" cy="35546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5503051" y="176211"/>
            <a:ext cx="2458042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endParaRPr lang="it-IT" sz="252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stCxn id="23" idx="2"/>
            <a:endCxn id="16" idx="3"/>
          </p:cNvCxnSpPr>
          <p:nvPr/>
        </p:nvCxnSpPr>
        <p:spPr>
          <a:xfrm flipH="1">
            <a:off x="4780958" y="697460"/>
            <a:ext cx="1885647" cy="185329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4328820" y="2452100"/>
            <a:ext cx="452138" cy="19731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FA069-37A9-44B5-8B08-7DD5A8C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23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1390E-9D20-4017-9128-79325DB040A6}"/>
              </a:ext>
            </a:extLst>
          </p:cNvPr>
          <p:cNvSpPr txBox="1"/>
          <p:nvPr/>
        </p:nvSpPr>
        <p:spPr>
          <a:xfrm>
            <a:off x="97226" y="4334462"/>
            <a:ext cx="133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AIC=1013.7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29ABAA-DCA1-4531-9871-52F587873A67}"/>
              </a:ext>
            </a:extLst>
          </p:cNvPr>
          <p:cNvSpPr txBox="1"/>
          <p:nvPr/>
        </p:nvSpPr>
        <p:spPr>
          <a:xfrm>
            <a:off x="97226" y="6480010"/>
            <a:ext cx="78161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u="sng" dirty="0"/>
              <a:t>0 times out of 10000 </a:t>
            </a:r>
            <a:r>
              <a:rPr lang="it-IT" sz="1200" dirty="0"/>
              <a:t>the </a:t>
            </a:r>
            <a:r>
              <a:rPr lang="it-IT" sz="1200" dirty="0" err="1"/>
              <a:t>aic</a:t>
            </a:r>
            <a:r>
              <a:rPr lang="it-IT" sz="1200" dirty="0"/>
              <a:t> of </a:t>
            </a:r>
            <a:r>
              <a:rPr lang="it-IT" sz="1200" dirty="0" err="1"/>
              <a:t>null</a:t>
            </a:r>
            <a:r>
              <a:rPr lang="it-IT" sz="1200" dirty="0"/>
              <a:t> model- </a:t>
            </a:r>
            <a:r>
              <a:rPr lang="it-IT" sz="1200" dirty="0" err="1"/>
              <a:t>aic</a:t>
            </a:r>
            <a:r>
              <a:rPr lang="it-IT" sz="1200" dirty="0"/>
              <a:t> of </a:t>
            </a:r>
            <a:r>
              <a:rPr lang="it-IT" sz="1200" dirty="0" err="1"/>
              <a:t>permutated</a:t>
            </a:r>
            <a:r>
              <a:rPr lang="it-IT" sz="1200" dirty="0"/>
              <a:t> </a:t>
            </a:r>
            <a:r>
              <a:rPr lang="it-IT" sz="1200" dirty="0" err="1"/>
              <a:t>ones</a:t>
            </a:r>
            <a:r>
              <a:rPr lang="it-IT" sz="1200" dirty="0"/>
              <a:t> </a:t>
            </a:r>
            <a:r>
              <a:rPr lang="it-IT" sz="1200" dirty="0" err="1"/>
              <a:t>was</a:t>
            </a:r>
            <a:r>
              <a:rPr lang="it-IT" sz="1200" dirty="0"/>
              <a:t> </a:t>
            </a:r>
            <a:r>
              <a:rPr lang="it-IT" sz="1200" dirty="0" err="1"/>
              <a:t>greater</a:t>
            </a:r>
            <a:r>
              <a:rPr lang="it-IT" sz="1200" dirty="0"/>
              <a:t> </a:t>
            </a:r>
            <a:r>
              <a:rPr lang="it-IT" sz="1200" dirty="0" err="1"/>
              <a:t>than</a:t>
            </a:r>
            <a:r>
              <a:rPr lang="it-IT" sz="1200" dirty="0"/>
              <a:t> the </a:t>
            </a:r>
            <a:r>
              <a:rPr lang="it-IT" sz="1200" dirty="0" err="1"/>
              <a:t>difference</a:t>
            </a:r>
            <a:r>
              <a:rPr lang="it-IT" sz="1200" dirty="0"/>
              <a:t> with real model!!! </a:t>
            </a:r>
            <a:r>
              <a:rPr lang="it-IT" sz="1200" b="1" dirty="0"/>
              <a:t>~ 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967C5D-1C68-4EC1-AFA5-414C987D8A39}"/>
              </a:ext>
            </a:extLst>
          </p:cNvPr>
          <p:cNvSpPr txBox="1"/>
          <p:nvPr/>
        </p:nvSpPr>
        <p:spPr>
          <a:xfrm>
            <a:off x="1777327" y="4292882"/>
            <a:ext cx="4219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 BUT PERMUTATION BETTER THAN PREVIOUS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9BDA36C3-ABBA-407F-96B4-8454ECE3C534}"/>
              </a:ext>
            </a:extLst>
          </p:cNvPr>
          <p:cNvSpPr/>
          <p:nvPr/>
        </p:nvSpPr>
        <p:spPr>
          <a:xfrm>
            <a:off x="1292297" y="4292882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miley Face 23">
            <a:extLst>
              <a:ext uri="{FF2B5EF4-FFF2-40B4-BE49-F238E27FC236}">
                <a16:creationId xmlns:a16="http://schemas.microsoft.com/office/drawing/2014/main" id="{393A75BF-6259-4B9B-A7C8-8824461553E3}"/>
              </a:ext>
            </a:extLst>
          </p:cNvPr>
          <p:cNvSpPr/>
          <p:nvPr/>
        </p:nvSpPr>
        <p:spPr>
          <a:xfrm>
            <a:off x="4638547" y="4703794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5C832B3-6E72-4FFD-8CEA-1C678CFB8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93" y="4923473"/>
            <a:ext cx="3612787" cy="155653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55D84CF-131A-4C76-A7A2-60232B970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EF7DDCB-19B1-4DD3-BD3F-41B2771AAB1A}"/>
              </a:ext>
            </a:extLst>
          </p:cNvPr>
          <p:cNvSpPr/>
          <p:nvPr/>
        </p:nvSpPr>
        <p:spPr>
          <a:xfrm>
            <a:off x="11255300" y="145437"/>
            <a:ext cx="433399" cy="11695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27" name="Picture 26" descr="Chart, histogram&#10;&#10;Description automatically generated">
            <a:extLst>
              <a:ext uri="{FF2B5EF4-FFF2-40B4-BE49-F238E27FC236}">
                <a16:creationId xmlns:a16="http://schemas.microsoft.com/office/drawing/2014/main" id="{DF87625C-8944-4669-9A46-9C132730E4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12303"/>
            <a:ext cx="5835512" cy="437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152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AAFAF7F3-7AA7-4D2B-BCCF-0C117B64C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244" y="2036445"/>
            <a:ext cx="5665618" cy="42492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62EB74-4AEA-4C31-BF6B-2A5356EC0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16" y="697460"/>
            <a:ext cx="5760000" cy="38446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3B670-4EB4-4C8F-91DC-A40C3B5250AE}"/>
              </a:ext>
            </a:extLst>
          </p:cNvPr>
          <p:cNvSpPr txBox="1"/>
          <p:nvPr/>
        </p:nvSpPr>
        <p:spPr>
          <a:xfrm>
            <a:off x="6009979" y="1420891"/>
            <a:ext cx="3440954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(***).Coef=-4.04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977AD-22C0-409D-A5B9-1984EB8E557E}"/>
              </a:ext>
            </a:extLst>
          </p:cNvPr>
          <p:cNvSpPr txBox="1"/>
          <p:nvPr/>
        </p:nvSpPr>
        <p:spPr>
          <a:xfrm>
            <a:off x="156316" y="281370"/>
            <a:ext cx="3249819" cy="3231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sylleptic?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F794A7-D804-456E-99B8-C694E044490A}"/>
              </a:ext>
            </a:extLst>
          </p:cNvPr>
          <p:cNvSpPr txBox="1"/>
          <p:nvPr/>
        </p:nvSpPr>
        <p:spPr>
          <a:xfrm>
            <a:off x="3616568" y="217329"/>
            <a:ext cx="61000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~</a:t>
            </a:r>
            <a:r>
              <a:rPr lang="it-IT" sz="2520" dirty="0" err="1"/>
              <a:t>distance</a:t>
            </a:r>
            <a:r>
              <a:rPr lang="it-IT" sz="2520" dirty="0"/>
              <a:t> </a:t>
            </a:r>
            <a:r>
              <a:rPr lang="it-IT" sz="2520" b="1" u="sng" dirty="0" err="1"/>
              <a:t>normalized</a:t>
            </a:r>
            <a:r>
              <a:rPr lang="it-IT" sz="2520" b="1" u="sng" dirty="0"/>
              <a:t> </a:t>
            </a:r>
            <a:r>
              <a:rPr lang="it-IT" sz="2520" dirty="0"/>
              <a:t>(</a:t>
            </a:r>
            <a:r>
              <a:rPr lang="it-IT" sz="2520" dirty="0" err="1"/>
              <a:t>distance</a:t>
            </a:r>
            <a:r>
              <a:rPr lang="it-IT" sz="2520" dirty="0"/>
              <a:t>/tot </a:t>
            </a:r>
            <a:r>
              <a:rPr lang="it-IT" sz="2520" dirty="0" err="1"/>
              <a:t>nodes</a:t>
            </a:r>
            <a:r>
              <a:rPr lang="it-IT" sz="252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693F30-1CC4-4CA1-978C-C32B46CBE1B6}"/>
              </a:ext>
            </a:extLst>
          </p:cNvPr>
          <p:cNvCxnSpPr>
            <a:cxnSpLocks/>
            <a:stCxn id="8" idx="2"/>
            <a:endCxn id="16" idx="3"/>
          </p:cNvCxnSpPr>
          <p:nvPr/>
        </p:nvCxnSpPr>
        <p:spPr>
          <a:xfrm flipH="1">
            <a:off x="5068505" y="1728668"/>
            <a:ext cx="2661951" cy="90315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97CDD85-78A7-4C5E-AD19-C0482D1B4593}"/>
              </a:ext>
            </a:extLst>
          </p:cNvPr>
          <p:cNvSpPr/>
          <p:nvPr/>
        </p:nvSpPr>
        <p:spPr>
          <a:xfrm>
            <a:off x="4616367" y="2533161"/>
            <a:ext cx="452138" cy="197315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FA069-37A9-44B5-8B08-7DD5A8C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24</a:t>
            </a:fld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1390E-9D20-4017-9128-79325DB040A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AIC=1013.7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967C5D-1C68-4EC1-AFA5-414C987D8A39}"/>
              </a:ext>
            </a:extLst>
          </p:cNvPr>
          <p:cNvSpPr txBox="1"/>
          <p:nvPr/>
        </p:nvSpPr>
        <p:spPr>
          <a:xfrm>
            <a:off x="121138" y="4653240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9BDA36C3-ABBA-407F-96B4-8454ECE3C534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6061B9A-3FBB-49D4-A8A5-B048924AAE7D}"/>
              </a:ext>
            </a:extLst>
          </p:cNvPr>
          <p:cNvSpPr txBox="1"/>
          <p:nvPr/>
        </p:nvSpPr>
        <p:spPr>
          <a:xfrm>
            <a:off x="6666604" y="5903021"/>
            <a:ext cx="971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 dirty="0"/>
              <a:t>0=</a:t>
            </a:r>
            <a:r>
              <a:rPr lang="it-IT" sz="1000" dirty="0" err="1"/>
              <a:t>median</a:t>
            </a:r>
            <a:r>
              <a:rPr lang="it-IT" sz="1000" dirty="0"/>
              <a:t> part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67A49B-B383-4DB1-8A55-7AD261B8EF38}"/>
              </a:ext>
            </a:extLst>
          </p:cNvPr>
          <p:cNvSpPr txBox="1"/>
          <p:nvPr/>
        </p:nvSpPr>
        <p:spPr>
          <a:xfrm>
            <a:off x="10750707" y="5884108"/>
            <a:ext cx="12061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 dirty="0"/>
              <a:t>0.5=end/</a:t>
            </a:r>
            <a:r>
              <a:rPr lang="it-IT" sz="1000" dirty="0" err="1"/>
              <a:t>beginning</a:t>
            </a:r>
            <a:endParaRPr lang="it-IT" sz="1000" dirty="0"/>
          </a:p>
        </p:txBody>
      </p:sp>
      <p:pic>
        <p:nvPicPr>
          <p:cNvPr id="19" name="Picture 18" descr="Chart, histogram&#10;&#10;Description automatically generated">
            <a:extLst>
              <a:ext uri="{FF2B5EF4-FFF2-40B4-BE49-F238E27FC236}">
                <a16:creationId xmlns:a16="http://schemas.microsoft.com/office/drawing/2014/main" id="{2C68DE38-5772-4B51-A674-D25D17450C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7" y="4071010"/>
            <a:ext cx="3345881" cy="2509411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49359E-46CC-452C-A247-650E620ECF6D}"/>
              </a:ext>
            </a:extLst>
          </p:cNvPr>
          <p:cNvCxnSpPr>
            <a:cxnSpLocks/>
          </p:cNvCxnSpPr>
          <p:nvPr/>
        </p:nvCxnSpPr>
        <p:spPr>
          <a:xfrm flipH="1">
            <a:off x="6399480" y="5187717"/>
            <a:ext cx="678526" cy="160964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3D9A5583-5699-4BE8-8CA9-C36363B528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42AAD34-7C23-4A03-B3F7-2F0ADB2EC738}"/>
              </a:ext>
            </a:extLst>
          </p:cNvPr>
          <p:cNvSpPr/>
          <p:nvPr/>
        </p:nvSpPr>
        <p:spPr>
          <a:xfrm>
            <a:off x="11255300" y="145437"/>
            <a:ext cx="433399" cy="11695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6437299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2250427" y="1492484"/>
            <a:ext cx="8131220" cy="3827803"/>
            <a:chOff x="273225" y="396762"/>
            <a:chExt cx="8131220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428015" y="396762"/>
              <a:ext cx="6540718" cy="3827803"/>
              <a:chOff x="594387" y="-509356"/>
              <a:chExt cx="6540718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273225" y="2661632"/>
              <a:ext cx="1472623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flipH="1">
              <a:off x="1579471" y="3187205"/>
              <a:ext cx="1052711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9537" y="3187205"/>
              <a:ext cx="0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2986739" y="2510672"/>
            <a:ext cx="189449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176188" y="1851760"/>
            <a:ext cx="2942665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934749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(</a:t>
            </a:r>
            <a:r>
              <a:rPr lang="it-IT" sz="1500" dirty="0" err="1"/>
              <a:t>b,v,m</a:t>
            </a:r>
            <a:r>
              <a:rPr lang="it-IT" sz="1500" dirty="0"/>
              <a:t>)?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25</a:t>
            </a:fld>
            <a:endParaRPr lang="it-IT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D9A6EA-AEF6-49D4-B412-A500FB2F7306}"/>
              </a:ext>
            </a:extLst>
          </p:cNvPr>
          <p:cNvSpPr/>
          <p:nvPr/>
        </p:nvSpPr>
        <p:spPr>
          <a:xfrm>
            <a:off x="3819831" y="3757354"/>
            <a:ext cx="157910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M?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43E5CE-F982-4878-BA92-5E9B38ED2AED}"/>
              </a:ext>
            </a:extLst>
          </p:cNvPr>
          <p:cNvSpPr/>
          <p:nvPr/>
        </p:nvSpPr>
        <p:spPr>
          <a:xfrm>
            <a:off x="681024" y="3743718"/>
            <a:ext cx="147262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B?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28552C3-1D94-4188-8FBC-073004C935C9}"/>
              </a:ext>
            </a:extLst>
          </p:cNvPr>
          <p:cNvCxnSpPr>
            <a:cxnSpLocks/>
            <a:stCxn id="37" idx="2"/>
            <a:endCxn id="69" idx="0"/>
          </p:cNvCxnSpPr>
          <p:nvPr/>
        </p:nvCxnSpPr>
        <p:spPr>
          <a:xfrm>
            <a:off x="3176188" y="2510672"/>
            <a:ext cx="1433196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8E3AD9F-9918-407C-8A10-D574EAA79CC5}"/>
              </a:ext>
            </a:extLst>
          </p:cNvPr>
          <p:cNvCxnSpPr>
            <a:cxnSpLocks/>
            <a:stCxn id="37" idx="2"/>
            <a:endCxn id="70" idx="0"/>
          </p:cNvCxnSpPr>
          <p:nvPr/>
        </p:nvCxnSpPr>
        <p:spPr>
          <a:xfrm flipH="1">
            <a:off x="1417336" y="2510672"/>
            <a:ext cx="1758852" cy="1233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1C6AD65-4666-4B20-924E-5BFAFFDCB8C9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EDEA96B9-78B8-4A9F-9A20-756F2A227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2D4F5A6B-E167-49C7-9AE0-FD5EECE1A5C2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40673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F1042D3-4C93-43A4-B893-113A56969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5" y="936938"/>
            <a:ext cx="4293576" cy="28365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3751195" y="699248"/>
            <a:ext cx="3208934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;</a:t>
            </a:r>
          </a:p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(*).Coef=-0.05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(***).Coef=-0.12</a:t>
            </a:r>
          </a:p>
          <a:p>
            <a:pPr algn="ctr"/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rank+distance+length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3751195" y="1653355"/>
            <a:ext cx="1604467" cy="75939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3389688" y="2147161"/>
            <a:ext cx="361507" cy="53118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26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0" y="3826545"/>
            <a:ext cx="1322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AIC=769.32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48B743-7F24-47AD-BDFF-DCF8F670FA2E}"/>
              </a:ext>
            </a:extLst>
          </p:cNvPr>
          <p:cNvSpPr txBox="1"/>
          <p:nvPr/>
        </p:nvSpPr>
        <p:spPr>
          <a:xfrm>
            <a:off x="4553428" y="2147161"/>
            <a:ext cx="284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parent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length</a:t>
            </a:r>
            <a:r>
              <a:rPr lang="it-IT" dirty="0">
                <a:solidFill>
                  <a:srgbClr val="FF0000"/>
                </a:solidFill>
              </a:rPr>
              <a:t>(</a:t>
            </a:r>
            <a:r>
              <a:rPr lang="it-IT" dirty="0" err="1">
                <a:solidFill>
                  <a:srgbClr val="FF0000"/>
                </a:solidFill>
              </a:rPr>
              <a:t>node</a:t>
            </a:r>
            <a:r>
              <a:rPr lang="it-IT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573E5E-87DD-4566-AA23-2FC506676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6246085-7BAD-4296-B0F7-C310DA3AB592}"/>
              </a:ext>
            </a:extLst>
          </p:cNvPr>
          <p:cNvSpPr/>
          <p:nvPr/>
        </p:nvSpPr>
        <p:spPr>
          <a:xfrm>
            <a:off x="11613108" y="434219"/>
            <a:ext cx="433399" cy="11695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F473A5-7C7C-433E-92E0-5F2CC18FF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8188" y="3934836"/>
            <a:ext cx="3907474" cy="2712405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086C2A87-2F51-4FF4-9C78-F5AB069E4707}"/>
              </a:ext>
            </a:extLst>
          </p:cNvPr>
          <p:cNvSpPr/>
          <p:nvPr/>
        </p:nvSpPr>
        <p:spPr>
          <a:xfrm>
            <a:off x="3061252" y="3506525"/>
            <a:ext cx="328436" cy="504686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CA0C76C-6135-400B-88ED-91697FDBC965}"/>
              </a:ext>
            </a:extLst>
          </p:cNvPr>
          <p:cNvSpPr txBox="1"/>
          <p:nvPr/>
        </p:nvSpPr>
        <p:spPr>
          <a:xfrm>
            <a:off x="7770898" y="1570827"/>
            <a:ext cx="3074360" cy="73866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(***).Coef=0.02</a:t>
            </a:r>
          </a:p>
          <a:p>
            <a:pPr algn="ctr"/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(*).Coef=-0.04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(***).Coef=-0.12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0B7F691-FE56-4822-A074-2F1147F17468}"/>
              </a:ext>
            </a:extLst>
          </p:cNvPr>
          <p:cNvCxnSpPr>
            <a:cxnSpLocks/>
            <a:stCxn id="20" idx="2"/>
            <a:endCxn id="24" idx="3"/>
          </p:cNvCxnSpPr>
          <p:nvPr/>
        </p:nvCxnSpPr>
        <p:spPr>
          <a:xfrm flipH="1">
            <a:off x="4742982" y="2309491"/>
            <a:ext cx="4565096" cy="306038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8E19CA18-2AD3-4BB0-A1A4-6947EA6CA808}"/>
              </a:ext>
            </a:extLst>
          </p:cNvPr>
          <p:cNvSpPr/>
          <p:nvPr/>
        </p:nvSpPr>
        <p:spPr>
          <a:xfrm>
            <a:off x="4381475" y="5191864"/>
            <a:ext cx="361507" cy="3560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DAD0C8-0B89-4E11-9490-CFDDF66C902E}"/>
              </a:ext>
            </a:extLst>
          </p:cNvPr>
          <p:cNvSpPr txBox="1"/>
          <p:nvPr/>
        </p:nvSpPr>
        <p:spPr>
          <a:xfrm>
            <a:off x="97226" y="5997492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AIC=768.84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BD251E-E063-4887-8D6E-B22B381293A3}"/>
              </a:ext>
            </a:extLst>
          </p:cNvPr>
          <p:cNvSpPr txBox="1"/>
          <p:nvPr/>
        </p:nvSpPr>
        <p:spPr>
          <a:xfrm>
            <a:off x="7860940" y="3366014"/>
            <a:ext cx="266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Permute </a:t>
            </a:r>
            <a:r>
              <a:rPr lang="it-IT" dirty="0" err="1"/>
              <a:t>rank_node</a:t>
            </a:r>
            <a:endParaRPr lang="it-IT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D96BD1-89A9-4CCD-B269-1C707E1A6EAA}"/>
              </a:ext>
            </a:extLst>
          </p:cNvPr>
          <p:cNvSpPr txBox="1"/>
          <p:nvPr/>
        </p:nvSpPr>
        <p:spPr>
          <a:xfrm>
            <a:off x="-296322" y="6284205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8" name="Smiley Face 27">
            <a:extLst>
              <a:ext uri="{FF2B5EF4-FFF2-40B4-BE49-F238E27FC236}">
                <a16:creationId xmlns:a16="http://schemas.microsoft.com/office/drawing/2014/main" id="{95CDB0BA-56C0-4A88-AD2D-3583ED123C9B}"/>
              </a:ext>
            </a:extLst>
          </p:cNvPr>
          <p:cNvSpPr/>
          <p:nvPr/>
        </p:nvSpPr>
        <p:spPr>
          <a:xfrm>
            <a:off x="638568" y="562948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DF783E-2009-4D40-BEAC-A226004DEE76}"/>
              </a:ext>
            </a:extLst>
          </p:cNvPr>
          <p:cNvSpPr txBox="1"/>
          <p:nvPr/>
        </p:nvSpPr>
        <p:spPr>
          <a:xfrm>
            <a:off x="6960129" y="5404662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120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1.2%</a:t>
            </a:r>
          </a:p>
        </p:txBody>
      </p:sp>
      <p:sp>
        <p:nvSpPr>
          <p:cNvPr id="30" name="Smiley Face 29">
            <a:extLst>
              <a:ext uri="{FF2B5EF4-FFF2-40B4-BE49-F238E27FC236}">
                <a16:creationId xmlns:a16="http://schemas.microsoft.com/office/drawing/2014/main" id="{D4C78A3B-58FB-4E8A-B384-984666EF87C8}"/>
              </a:ext>
            </a:extLst>
          </p:cNvPr>
          <p:cNvSpPr/>
          <p:nvPr/>
        </p:nvSpPr>
        <p:spPr>
          <a:xfrm>
            <a:off x="6098738" y="5444210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0C6B1E-14D0-47DC-91C6-1D7C61033A5C}"/>
              </a:ext>
            </a:extLst>
          </p:cNvPr>
          <p:cNvSpPr txBox="1"/>
          <p:nvPr/>
        </p:nvSpPr>
        <p:spPr>
          <a:xfrm>
            <a:off x="515042" y="658094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RANK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~1.2%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RANK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C930AC8-375A-409B-897E-BC6F7FB24E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0129" y="3717922"/>
            <a:ext cx="5001444" cy="167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0993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24FC86-B3F7-4507-B0CA-97CF68A21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4" y="873613"/>
            <a:ext cx="4293318" cy="31769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57415" y="1022428"/>
            <a:ext cx="3133998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Length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(***).Coef=0.02</a:t>
            </a:r>
          </a:p>
          <a:p>
            <a:pPr algn="ctr"/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(***).Coef=-0.13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85C964-6C26-435D-9480-619765433649}"/>
              </a:ext>
            </a:extLst>
          </p:cNvPr>
          <p:cNvSpPr/>
          <p:nvPr/>
        </p:nvSpPr>
        <p:spPr>
          <a:xfrm>
            <a:off x="214814" y="173658"/>
            <a:ext cx="2693397" cy="63807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V and M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908211" y="196495"/>
            <a:ext cx="728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distance</a:t>
            </a:r>
            <a:endParaRPr lang="it-IT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5" idx="3"/>
          </p:cNvCxnSpPr>
          <p:nvPr/>
        </p:nvCxnSpPr>
        <p:spPr>
          <a:xfrm flipH="1">
            <a:off x="4231319" y="1545648"/>
            <a:ext cx="3393095" cy="97955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E684B953-71D0-46B3-986B-944D60DA881A}"/>
              </a:ext>
            </a:extLst>
          </p:cNvPr>
          <p:cNvSpPr/>
          <p:nvPr/>
        </p:nvSpPr>
        <p:spPr>
          <a:xfrm>
            <a:off x="3869812" y="2362871"/>
            <a:ext cx="361507" cy="32467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7A3F5-3B17-42A1-BED9-E025FEA5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27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F1068-4A3E-4655-ACE9-936D841EBE2A}"/>
              </a:ext>
            </a:extLst>
          </p:cNvPr>
          <p:cNvSpPr txBox="1"/>
          <p:nvPr/>
        </p:nvSpPr>
        <p:spPr>
          <a:xfrm>
            <a:off x="0" y="4050557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AIC=771.63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48B743-7F24-47AD-BDFF-DCF8F670FA2E}"/>
              </a:ext>
            </a:extLst>
          </p:cNvPr>
          <p:cNvSpPr txBox="1"/>
          <p:nvPr/>
        </p:nvSpPr>
        <p:spPr>
          <a:xfrm>
            <a:off x="4202422" y="3865891"/>
            <a:ext cx="242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Permute DISTANCE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CE62A7-6E1C-40B2-BF73-9F7DC7EA5A0D}"/>
              </a:ext>
            </a:extLst>
          </p:cNvPr>
          <p:cNvSpPr txBox="1"/>
          <p:nvPr/>
        </p:nvSpPr>
        <p:spPr>
          <a:xfrm>
            <a:off x="0" y="4648838"/>
            <a:ext cx="2086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 BUT PERMUTATION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EF2BE635-5BC3-4B22-9FC1-C134B193BAC0}"/>
              </a:ext>
            </a:extLst>
          </p:cNvPr>
          <p:cNvSpPr/>
          <p:nvPr/>
        </p:nvSpPr>
        <p:spPr>
          <a:xfrm>
            <a:off x="1317048" y="4106180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ECB07D-8B21-4DA6-9043-180806C11E7C}"/>
              </a:ext>
            </a:extLst>
          </p:cNvPr>
          <p:cNvSpPr txBox="1"/>
          <p:nvPr/>
        </p:nvSpPr>
        <p:spPr>
          <a:xfrm>
            <a:off x="1317048" y="6014532"/>
            <a:ext cx="519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b="1" u="sng" dirty="0"/>
              <a:t>0 times out of 10000 </a:t>
            </a:r>
            <a:r>
              <a:rPr lang="it-IT" sz="1500" dirty="0"/>
              <a:t>the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null</a:t>
            </a:r>
            <a:r>
              <a:rPr lang="it-IT" sz="1500" dirty="0"/>
              <a:t> model- </a:t>
            </a:r>
            <a:r>
              <a:rPr lang="it-IT" sz="1500" dirty="0" err="1"/>
              <a:t>aic</a:t>
            </a:r>
            <a:r>
              <a:rPr lang="it-IT" sz="1500" dirty="0"/>
              <a:t> of </a:t>
            </a:r>
            <a:r>
              <a:rPr lang="it-IT" sz="1500" dirty="0" err="1"/>
              <a:t>permutated</a:t>
            </a:r>
            <a:r>
              <a:rPr lang="it-IT" sz="1500" dirty="0"/>
              <a:t> </a:t>
            </a:r>
            <a:r>
              <a:rPr lang="it-IT" sz="1500" dirty="0" err="1"/>
              <a:t>ones</a:t>
            </a:r>
            <a:r>
              <a:rPr lang="it-IT" sz="1500" dirty="0"/>
              <a:t> </a:t>
            </a:r>
            <a:r>
              <a:rPr lang="it-IT" sz="1500" dirty="0" err="1"/>
              <a:t>was</a:t>
            </a:r>
            <a:r>
              <a:rPr lang="it-IT" sz="1500" dirty="0"/>
              <a:t> </a:t>
            </a:r>
            <a:r>
              <a:rPr lang="it-IT" sz="1500" dirty="0" err="1"/>
              <a:t>greater</a:t>
            </a:r>
            <a:r>
              <a:rPr lang="it-IT" sz="1500" dirty="0"/>
              <a:t> </a:t>
            </a:r>
            <a:r>
              <a:rPr lang="it-IT" sz="1500" dirty="0" err="1"/>
              <a:t>than</a:t>
            </a:r>
            <a:r>
              <a:rPr lang="it-IT" sz="1500" dirty="0"/>
              <a:t> the </a:t>
            </a:r>
            <a:r>
              <a:rPr lang="it-IT" sz="1500" dirty="0" err="1"/>
              <a:t>difference</a:t>
            </a:r>
            <a:r>
              <a:rPr lang="it-IT" sz="1500" dirty="0"/>
              <a:t> with real model!!! </a:t>
            </a:r>
            <a:r>
              <a:rPr lang="it-IT" sz="1500" b="1" dirty="0"/>
              <a:t>~ 0%</a:t>
            </a:r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E255FC95-E83E-4FD8-91E3-2DB72601FE20}"/>
              </a:ext>
            </a:extLst>
          </p:cNvPr>
          <p:cNvSpPr/>
          <p:nvPr/>
        </p:nvSpPr>
        <p:spPr>
          <a:xfrm>
            <a:off x="159083" y="609787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D108139-E171-4DED-B099-CBDFB7B93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707" y="4235223"/>
            <a:ext cx="4167223" cy="16208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6E2F012-5EFC-4CA8-960B-3015D21F7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7F071E1-12EF-4C7C-817C-F047188921BE}"/>
              </a:ext>
            </a:extLst>
          </p:cNvPr>
          <p:cNvSpPr/>
          <p:nvPr/>
        </p:nvSpPr>
        <p:spPr>
          <a:xfrm>
            <a:off x="11613108" y="434219"/>
            <a:ext cx="433399" cy="11695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28" name="Picture 27" descr="Chart&#10;&#10;Description automatically generated">
            <a:extLst>
              <a:ext uri="{FF2B5EF4-FFF2-40B4-BE49-F238E27FC236}">
                <a16:creationId xmlns:a16="http://schemas.microsoft.com/office/drawing/2014/main" id="{1E744DBF-4DBA-4162-9FCD-F8ED53A995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610" y="1986535"/>
            <a:ext cx="5398346" cy="404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870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B66C93-9667-469B-B3D7-15F85ED71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28</a:t>
            </a:fld>
            <a:endParaRPr lang="it-IT"/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02015684-B2E7-4B5C-ABD8-2BCE00D7C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929"/>
            <a:ext cx="6341594" cy="47561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7A63B7-1497-4FE5-ADAE-C5696F1CE34F}"/>
              </a:ext>
            </a:extLst>
          </p:cNvPr>
          <p:cNvSpPr txBox="1"/>
          <p:nvPr/>
        </p:nvSpPr>
        <p:spPr>
          <a:xfrm>
            <a:off x="4254278" y="59263"/>
            <a:ext cx="3919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Distance</a:t>
            </a:r>
            <a:r>
              <a:rPr lang="it-IT" dirty="0"/>
              <a:t> from the </a:t>
            </a:r>
            <a:r>
              <a:rPr lang="it-IT" dirty="0" err="1"/>
              <a:t>median</a:t>
            </a:r>
            <a:r>
              <a:rPr lang="it-IT" dirty="0"/>
              <a:t> </a:t>
            </a:r>
            <a:r>
              <a:rPr lang="it-IT" dirty="0" err="1"/>
              <a:t>node</a:t>
            </a:r>
            <a:endParaRPr lang="it-IT" dirty="0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2EFDB5C3-928D-45F9-A084-50A4C0FD4A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187" y="1394926"/>
            <a:ext cx="5760415" cy="4320312"/>
          </a:xfrm>
          <a:prstGeom prst="rect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204968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2250427" y="1492484"/>
            <a:ext cx="8131220" cy="3827803"/>
            <a:chOff x="273225" y="396762"/>
            <a:chExt cx="8131220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428015" y="396762"/>
              <a:ext cx="6540718" cy="3827803"/>
              <a:chOff x="594387" y="-509356"/>
              <a:chExt cx="6540718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273225" y="2661632"/>
              <a:ext cx="1472623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flipH="1">
              <a:off x="1579471" y="3187205"/>
              <a:ext cx="1052711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9537" y="3187205"/>
              <a:ext cx="0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2986739" y="2510672"/>
            <a:ext cx="189449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176188" y="1851760"/>
            <a:ext cx="2942665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934749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(</a:t>
            </a:r>
            <a:r>
              <a:rPr lang="it-IT" sz="1500" dirty="0" err="1"/>
              <a:t>b,v,m</a:t>
            </a:r>
            <a:r>
              <a:rPr lang="it-IT" sz="1500" dirty="0"/>
              <a:t>)?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29</a:t>
            </a:fld>
            <a:endParaRPr lang="it-IT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D9A6EA-AEF6-49D4-B412-A500FB2F7306}"/>
              </a:ext>
            </a:extLst>
          </p:cNvPr>
          <p:cNvSpPr/>
          <p:nvPr/>
        </p:nvSpPr>
        <p:spPr>
          <a:xfrm>
            <a:off x="3819831" y="3757354"/>
            <a:ext cx="157910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M?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43E5CE-F982-4878-BA92-5E9B38ED2AED}"/>
              </a:ext>
            </a:extLst>
          </p:cNvPr>
          <p:cNvSpPr/>
          <p:nvPr/>
        </p:nvSpPr>
        <p:spPr>
          <a:xfrm>
            <a:off x="681024" y="3743718"/>
            <a:ext cx="147262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B?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28552C3-1D94-4188-8FBC-073004C935C9}"/>
              </a:ext>
            </a:extLst>
          </p:cNvPr>
          <p:cNvCxnSpPr>
            <a:cxnSpLocks/>
            <a:stCxn id="37" idx="2"/>
            <a:endCxn id="69" idx="0"/>
          </p:cNvCxnSpPr>
          <p:nvPr/>
        </p:nvCxnSpPr>
        <p:spPr>
          <a:xfrm>
            <a:off x="3176188" y="2510672"/>
            <a:ext cx="1433196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8E3AD9F-9918-407C-8A10-D574EAA79CC5}"/>
              </a:ext>
            </a:extLst>
          </p:cNvPr>
          <p:cNvCxnSpPr>
            <a:cxnSpLocks/>
            <a:stCxn id="37" idx="2"/>
            <a:endCxn id="70" idx="0"/>
          </p:cNvCxnSpPr>
          <p:nvPr/>
        </p:nvCxnSpPr>
        <p:spPr>
          <a:xfrm flipH="1">
            <a:off x="1417336" y="2510672"/>
            <a:ext cx="1758852" cy="1233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1C6AD65-4666-4B20-924E-5BFAFFDCB8C9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EDEA96B9-78B8-4A9F-9A20-756F2A227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2D4F5A6B-E167-49C7-9AE0-FD5EECE1A5C2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FB4744B0-7AA0-47D5-AD80-44CDA752E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42542E64-2009-4335-A7E2-C07DF6F72CD8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69FFD9-B436-4E65-B82B-9C8340FA585D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3741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995669" y="31721"/>
            <a:ext cx="220066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Winter observation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1176946" y="4449807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1167420" y="4737402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1167419" y="506125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1206471" y="5385102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1658514" y="5499876"/>
            <a:ext cx="242228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1714325" y="4999524"/>
            <a:ext cx="287361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1657887" y="4669197"/>
            <a:ext cx="321945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1654481" y="4320696"/>
            <a:ext cx="286189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727" y="188476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8907396" y="1058301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9476252" y="1284677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</p:cNvCxnSpPr>
          <p:nvPr/>
        </p:nvCxnSpPr>
        <p:spPr>
          <a:xfrm>
            <a:off x="5523003" y="2533650"/>
            <a:ext cx="1194228" cy="31920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8020197" y="2198454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6096000" y="5899131"/>
            <a:ext cx="557854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4D3B24-8628-4198-8020-A8B2F28B1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650" y="1140164"/>
            <a:ext cx="3614675" cy="344904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A28B62B-A2AE-418B-9F50-ADA3193613BC}"/>
              </a:ext>
            </a:extLst>
          </p:cNvPr>
          <p:cNvGrpSpPr/>
          <p:nvPr/>
        </p:nvGrpSpPr>
        <p:grpSpPr>
          <a:xfrm>
            <a:off x="2059634" y="1265407"/>
            <a:ext cx="3973489" cy="2088587"/>
            <a:chOff x="535632" y="1265405"/>
            <a:chExt cx="3973489" cy="2088587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8EE418D-07EB-4FBD-A13F-5166C5E69977}"/>
                </a:ext>
              </a:extLst>
            </p:cNvPr>
            <p:cNvSpPr/>
            <p:nvPr/>
          </p:nvSpPr>
          <p:spPr>
            <a:xfrm rot="19891968">
              <a:off x="3632511" y="2162174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97BF25B-54DB-4301-B005-89B1069B40DC}"/>
                </a:ext>
              </a:extLst>
            </p:cNvPr>
            <p:cNvSpPr/>
            <p:nvPr/>
          </p:nvSpPr>
          <p:spPr>
            <a:xfrm rot="21433891">
              <a:off x="2161691" y="1378999"/>
              <a:ext cx="876610" cy="5038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2A0E3A8-5FDA-4927-B935-4123B3D6B8A3}"/>
                </a:ext>
              </a:extLst>
            </p:cNvPr>
            <p:cNvSpPr/>
            <p:nvPr/>
          </p:nvSpPr>
          <p:spPr>
            <a:xfrm rot="21433891">
              <a:off x="535632" y="2257538"/>
              <a:ext cx="876610" cy="39136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278FEEC-44B1-4C11-A092-937A4A503A8F}"/>
                </a:ext>
              </a:extLst>
            </p:cNvPr>
            <p:cNvSpPr/>
            <p:nvPr/>
          </p:nvSpPr>
          <p:spPr>
            <a:xfrm rot="21433891">
              <a:off x="1901441" y="2818610"/>
              <a:ext cx="490127" cy="53538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A0F7AA3-7E9A-4076-A7E2-ADD4773A09A2}"/>
                </a:ext>
              </a:extLst>
            </p:cNvPr>
            <p:cNvSpPr/>
            <p:nvPr/>
          </p:nvSpPr>
          <p:spPr>
            <a:xfrm rot="14874593">
              <a:off x="3107205" y="1546547"/>
              <a:ext cx="876610" cy="314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52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8F8BE4F-815D-49C2-9240-D0C4C5199F54}"/>
              </a:ext>
            </a:extLst>
          </p:cNvPr>
          <p:cNvCxnSpPr/>
          <p:nvPr/>
        </p:nvCxnSpPr>
        <p:spPr>
          <a:xfrm>
            <a:off x="960446" y="4010480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F89F1C-0A56-41F1-A1C5-F9E51B02C131}"/>
              </a:ext>
            </a:extLst>
          </p:cNvPr>
          <p:cNvCxnSpPr/>
          <p:nvPr/>
        </p:nvCxnSpPr>
        <p:spPr>
          <a:xfrm>
            <a:off x="960446" y="4146977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606250E-68AA-439B-994E-F39B6F6E0C9B}"/>
              </a:ext>
            </a:extLst>
          </p:cNvPr>
          <p:cNvSpPr txBox="1"/>
          <p:nvPr/>
        </p:nvSpPr>
        <p:spPr>
          <a:xfrm>
            <a:off x="1597762" y="3823812"/>
            <a:ext cx="297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Proleptic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black)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019588-DC9A-452D-B90D-55FD87947AF2}"/>
              </a:ext>
            </a:extLst>
          </p:cNvPr>
          <p:cNvSpPr txBox="1"/>
          <p:nvPr/>
        </p:nvSpPr>
        <p:spPr>
          <a:xfrm>
            <a:off x="1606007" y="4026110"/>
            <a:ext cx="30359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Sylleptic</a:t>
            </a:r>
            <a:r>
              <a:rPr lang="it-IT" sz="1600" dirty="0"/>
              <a:t> </a:t>
            </a:r>
            <a:r>
              <a:rPr lang="it-IT" sz="1600" dirty="0" err="1"/>
              <a:t>shoot</a:t>
            </a:r>
            <a:r>
              <a:rPr lang="it-IT" sz="1600" dirty="0"/>
              <a:t> (</a:t>
            </a:r>
            <a:r>
              <a:rPr lang="it-IT" sz="1600" dirty="0" err="1"/>
              <a:t>referred</a:t>
            </a:r>
            <a:r>
              <a:rPr lang="it-IT" sz="1600" dirty="0"/>
              <a:t> to blue)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571671-EDD2-4CB1-8782-A7CCF9CA6046}"/>
              </a:ext>
            </a:extLst>
          </p:cNvPr>
          <p:cNvSpPr txBox="1"/>
          <p:nvPr/>
        </p:nvSpPr>
        <p:spPr>
          <a:xfrm>
            <a:off x="5060868" y="4468612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819725-98C8-4E1F-901E-F76FA425C91F}"/>
              </a:ext>
            </a:extLst>
          </p:cNvPr>
          <p:cNvSpPr txBox="1"/>
          <p:nvPr/>
        </p:nvSpPr>
        <p:spPr>
          <a:xfrm>
            <a:off x="2695976" y="318085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2A5AC61-B4FD-4F38-B8F3-3B833DF60D00}"/>
              </a:ext>
            </a:extLst>
          </p:cNvPr>
          <p:cNvSpPr txBox="1"/>
          <p:nvPr/>
        </p:nvSpPr>
        <p:spPr>
          <a:xfrm>
            <a:off x="1802652" y="2620732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B7535-A6BD-46C5-B36F-7295EFDB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789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47F348A-CE38-404B-8E48-88F5E3268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8" y="783893"/>
            <a:ext cx="5760000" cy="43330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096000" y="677767"/>
            <a:ext cx="3910912" cy="1169551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/>
              <a:t>Rank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M_v</a:t>
            </a:r>
            <a:r>
              <a:rPr lang="it-IT" sz="1400" dirty="0"/>
              <a:t> </a:t>
            </a:r>
            <a:r>
              <a:rPr lang="it-IT" sz="1400" b="1" dirty="0" err="1"/>
              <a:t>is</a:t>
            </a:r>
            <a:r>
              <a:rPr lang="it-IT" sz="1400" b="1" dirty="0"/>
              <a:t> </a:t>
            </a:r>
            <a:r>
              <a:rPr lang="it-IT" sz="1400" b="1" dirty="0" err="1"/>
              <a:t>significant</a:t>
            </a:r>
            <a:r>
              <a:rPr lang="it-IT" sz="1400" b="1" dirty="0"/>
              <a:t> (***)</a:t>
            </a:r>
            <a:r>
              <a:rPr lang="it-IT" sz="1400" dirty="0"/>
              <a:t>. Coef=-0.26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node+distance+m_v</a:t>
            </a:r>
            <a:endParaRPr lang="it-IT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  <a:endCxn id="3" idx="3"/>
          </p:cNvCxnSpPr>
          <p:nvPr/>
        </p:nvCxnSpPr>
        <p:spPr>
          <a:xfrm flipH="1">
            <a:off x="5052907" y="1847318"/>
            <a:ext cx="2998549" cy="126311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041595" y="2671639"/>
            <a:ext cx="1011312" cy="87758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30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8506879" y="2478875"/>
            <a:ext cx="164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I </a:t>
            </a:r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rank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C4DC3C-865B-45EC-948D-D63646DDA321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AIC=499.6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F5F8F8BA-487A-4FDD-9672-1742321FB1D7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BD5A030-B435-4AAD-8CF3-E751DFFE85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197" y="3128808"/>
            <a:ext cx="4312699" cy="32345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E4AA94-326D-4086-9C74-017CACB876F6}"/>
              </a:ext>
            </a:extLst>
          </p:cNvPr>
          <p:cNvSpPr txBox="1"/>
          <p:nvPr/>
        </p:nvSpPr>
        <p:spPr>
          <a:xfrm>
            <a:off x="6935638" y="2974708"/>
            <a:ext cx="49918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>
                <a:highlight>
                  <a:srgbClr val="FFFF00"/>
                </a:highlight>
              </a:rPr>
              <a:t>In the </a:t>
            </a:r>
            <a:r>
              <a:rPr lang="it-IT" sz="1200" dirty="0" err="1">
                <a:highlight>
                  <a:srgbClr val="FFFF00"/>
                </a:highlight>
              </a:rPr>
              <a:t>pic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above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it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seems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that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parent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rank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node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has</a:t>
            </a:r>
            <a:r>
              <a:rPr lang="it-IT" sz="1200" dirty="0">
                <a:highlight>
                  <a:srgbClr val="FFFF00"/>
                </a:highlight>
              </a:rPr>
              <a:t> an </a:t>
            </a:r>
            <a:r>
              <a:rPr lang="it-IT" sz="1200" dirty="0" err="1">
                <a:highlight>
                  <a:srgbClr val="FFFF00"/>
                </a:highlight>
              </a:rPr>
              <a:t>effect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but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actually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 err="1">
                <a:highlight>
                  <a:srgbClr val="FFFF00"/>
                </a:highlight>
              </a:rPr>
              <a:t>not</a:t>
            </a:r>
            <a:endParaRPr lang="it-IT" sz="1200" dirty="0">
              <a:highlight>
                <a:srgbClr val="FFFF00"/>
              </a:highlight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6AD74A8-2065-4413-B748-C60E81B90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AB481EB-11EB-49BF-B32F-08194A2B96E5}"/>
              </a:ext>
            </a:extLst>
          </p:cNvPr>
          <p:cNvSpPr/>
          <p:nvPr/>
        </p:nvSpPr>
        <p:spPr>
          <a:xfrm>
            <a:off x="11713849" y="657798"/>
            <a:ext cx="213608" cy="11060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28151799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0A11E92-A1DB-4198-88E4-F17A92963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16" y="824670"/>
            <a:ext cx="4471343" cy="3039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5916316" y="559212"/>
            <a:ext cx="3959204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(*). 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Distance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endParaRPr lang="it-IT" sz="1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M_v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 -0.27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distance+m_v</a:t>
            </a:r>
            <a:endParaRPr lang="it-IT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</p:cNvCxnSpPr>
          <p:nvPr/>
        </p:nvCxnSpPr>
        <p:spPr>
          <a:xfrm flipH="1">
            <a:off x="3950968" y="1527125"/>
            <a:ext cx="3928223" cy="8659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3505416" y="2130949"/>
            <a:ext cx="388956" cy="5242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31</a:t>
            </a:fld>
            <a:endParaRPr lang="it-IT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DA69E3-A723-4767-90BB-AA89E690E227}"/>
              </a:ext>
            </a:extLst>
          </p:cNvPr>
          <p:cNvSpPr txBox="1"/>
          <p:nvPr/>
        </p:nvSpPr>
        <p:spPr>
          <a:xfrm>
            <a:off x="376209" y="4299863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</a:rPr>
              <a:t>I </a:t>
            </a:r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distance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4F005-F046-44F7-8FD7-D6E4C6214A16}"/>
              </a:ext>
            </a:extLst>
          </p:cNvPr>
          <p:cNvSpPr txBox="1"/>
          <p:nvPr/>
        </p:nvSpPr>
        <p:spPr>
          <a:xfrm>
            <a:off x="0" y="3864014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AIC=497.61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74C679-6B9A-441A-AB50-4CAE3299D124}"/>
              </a:ext>
            </a:extLst>
          </p:cNvPr>
          <p:cNvSpPr txBox="1"/>
          <p:nvPr/>
        </p:nvSpPr>
        <p:spPr>
          <a:xfrm>
            <a:off x="1750425" y="3961505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6C59057E-E164-438B-8205-2FEDA30C7B82}"/>
              </a:ext>
            </a:extLst>
          </p:cNvPr>
          <p:cNvSpPr/>
          <p:nvPr/>
        </p:nvSpPr>
        <p:spPr>
          <a:xfrm>
            <a:off x="1287118" y="3912144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CDE802-8CC9-48AC-B74D-9867A1D1B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751" y="3343973"/>
            <a:ext cx="4150563" cy="299735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C5C6EB9-CEBD-4B28-8ED2-98F6FA5E27BD}"/>
              </a:ext>
            </a:extLst>
          </p:cNvPr>
          <p:cNvSpPr txBox="1"/>
          <p:nvPr/>
        </p:nvSpPr>
        <p:spPr>
          <a:xfrm>
            <a:off x="5911303" y="2323337"/>
            <a:ext cx="3657600" cy="738664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 (cm)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(**). Coef=-0.03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M_b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(***).Coef=-0.27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2D3E525-E0BC-445E-B65C-4C5B3687E74E}"/>
              </a:ext>
            </a:extLst>
          </p:cNvPr>
          <p:cNvCxnSpPr>
            <a:cxnSpLocks/>
            <a:stCxn id="22" idx="2"/>
            <a:endCxn id="24" idx="0"/>
          </p:cNvCxnSpPr>
          <p:nvPr/>
        </p:nvCxnSpPr>
        <p:spPr>
          <a:xfrm flipH="1">
            <a:off x="6951067" y="3062001"/>
            <a:ext cx="789036" cy="163422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144AFE4A-1846-4EFC-A46F-5C570FC4D38E}"/>
              </a:ext>
            </a:extLst>
          </p:cNvPr>
          <p:cNvSpPr/>
          <p:nvPr/>
        </p:nvSpPr>
        <p:spPr>
          <a:xfrm>
            <a:off x="6769699" y="4696228"/>
            <a:ext cx="362735" cy="37891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D52099-9CB3-4431-B455-FF9A5C1C4F7B}"/>
              </a:ext>
            </a:extLst>
          </p:cNvPr>
          <p:cNvSpPr txBox="1"/>
          <p:nvPr/>
        </p:nvSpPr>
        <p:spPr>
          <a:xfrm>
            <a:off x="8822261" y="3353466"/>
            <a:ext cx="2126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Permute </a:t>
            </a:r>
            <a:r>
              <a:rPr lang="it-IT" dirty="0" err="1"/>
              <a:t>length</a:t>
            </a:r>
            <a:r>
              <a:rPr lang="it-IT" dirty="0"/>
              <a:t>(cm)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9346700-36C1-42F5-8177-F73FF061D4B5}"/>
              </a:ext>
            </a:extLst>
          </p:cNvPr>
          <p:cNvSpPr txBox="1"/>
          <p:nvPr/>
        </p:nvSpPr>
        <p:spPr>
          <a:xfrm>
            <a:off x="1132487" y="5982685"/>
            <a:ext cx="1287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AIC=495.95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D2E63E-9094-4586-9FA8-0FBB1BF459F0}"/>
              </a:ext>
            </a:extLst>
          </p:cNvPr>
          <p:cNvSpPr txBox="1"/>
          <p:nvPr/>
        </p:nvSpPr>
        <p:spPr>
          <a:xfrm>
            <a:off x="1192155" y="5672486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BETTER</a:t>
            </a:r>
          </a:p>
        </p:txBody>
      </p:sp>
      <p:sp>
        <p:nvSpPr>
          <p:cNvPr id="30" name="Smiley Face 29">
            <a:extLst>
              <a:ext uri="{FF2B5EF4-FFF2-40B4-BE49-F238E27FC236}">
                <a16:creationId xmlns:a16="http://schemas.microsoft.com/office/drawing/2014/main" id="{3B84A970-379D-4B10-B16D-3231E70CBBA4}"/>
              </a:ext>
            </a:extLst>
          </p:cNvPr>
          <p:cNvSpPr/>
          <p:nvPr/>
        </p:nvSpPr>
        <p:spPr>
          <a:xfrm>
            <a:off x="2383832" y="5947671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E4EF863-EF67-4555-A796-6B45095E93E1}"/>
              </a:ext>
            </a:extLst>
          </p:cNvPr>
          <p:cNvSpPr txBox="1"/>
          <p:nvPr/>
        </p:nvSpPr>
        <p:spPr>
          <a:xfrm>
            <a:off x="7673513" y="5030104"/>
            <a:ext cx="4156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u="sng" dirty="0"/>
              <a:t>764 times out of 10000 </a:t>
            </a:r>
            <a:r>
              <a:rPr lang="it-IT" sz="1200" dirty="0"/>
              <a:t>the </a:t>
            </a:r>
            <a:r>
              <a:rPr lang="it-IT" sz="1200" dirty="0" err="1"/>
              <a:t>aic</a:t>
            </a:r>
            <a:r>
              <a:rPr lang="it-IT" sz="1200" dirty="0"/>
              <a:t> of </a:t>
            </a:r>
            <a:r>
              <a:rPr lang="it-IT" sz="1200" dirty="0" err="1"/>
              <a:t>null</a:t>
            </a:r>
            <a:r>
              <a:rPr lang="it-IT" sz="1200" dirty="0"/>
              <a:t> model- </a:t>
            </a:r>
            <a:r>
              <a:rPr lang="it-IT" sz="1200" dirty="0" err="1"/>
              <a:t>aic</a:t>
            </a:r>
            <a:r>
              <a:rPr lang="it-IT" sz="1200" dirty="0"/>
              <a:t> of </a:t>
            </a:r>
            <a:r>
              <a:rPr lang="it-IT" sz="1200" dirty="0" err="1"/>
              <a:t>permutated</a:t>
            </a:r>
            <a:r>
              <a:rPr lang="it-IT" sz="1200" dirty="0"/>
              <a:t> </a:t>
            </a:r>
            <a:r>
              <a:rPr lang="it-IT" sz="1200" dirty="0" err="1"/>
              <a:t>ones</a:t>
            </a:r>
            <a:r>
              <a:rPr lang="it-IT" sz="1200" dirty="0"/>
              <a:t> </a:t>
            </a:r>
            <a:r>
              <a:rPr lang="it-IT" sz="1200" dirty="0" err="1"/>
              <a:t>was</a:t>
            </a:r>
            <a:r>
              <a:rPr lang="it-IT" sz="1200" dirty="0"/>
              <a:t> </a:t>
            </a:r>
            <a:r>
              <a:rPr lang="it-IT" sz="1200" dirty="0" err="1"/>
              <a:t>greater</a:t>
            </a:r>
            <a:r>
              <a:rPr lang="it-IT" sz="1200" dirty="0"/>
              <a:t> </a:t>
            </a:r>
            <a:r>
              <a:rPr lang="it-IT" sz="1200" dirty="0" err="1"/>
              <a:t>than</a:t>
            </a:r>
            <a:r>
              <a:rPr lang="it-IT" sz="1200" dirty="0"/>
              <a:t> the </a:t>
            </a:r>
            <a:r>
              <a:rPr lang="it-IT" sz="1200" dirty="0" err="1"/>
              <a:t>difference</a:t>
            </a:r>
            <a:r>
              <a:rPr lang="it-IT" sz="1200" dirty="0"/>
              <a:t> with real model!!! </a:t>
            </a:r>
            <a:r>
              <a:rPr lang="it-IT" sz="1200" b="1" dirty="0"/>
              <a:t>~ 8%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A74A78E-D9AE-4018-BF0E-4A8E9467387D}"/>
              </a:ext>
            </a:extLst>
          </p:cNvPr>
          <p:cNvSpPr txBox="1"/>
          <p:nvPr/>
        </p:nvSpPr>
        <p:spPr>
          <a:xfrm>
            <a:off x="698322" y="6495060"/>
            <a:ext cx="10086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because</a:t>
            </a:r>
            <a:r>
              <a:rPr lang="it-IT" sz="1400" dirty="0"/>
              <a:t> the </a:t>
            </a:r>
            <a:r>
              <a:rPr lang="it-IT" sz="1400" dirty="0" err="1"/>
              <a:t>probability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LENGTH </a:t>
            </a:r>
            <a:r>
              <a:rPr lang="it-IT" sz="1400" dirty="0" err="1"/>
              <a:t>explain</a:t>
            </a:r>
            <a:r>
              <a:rPr lang="it-IT" sz="1400" dirty="0"/>
              <a:t> by chance the model </a:t>
            </a:r>
            <a:r>
              <a:rPr lang="it-IT" sz="1400" dirty="0" err="1"/>
              <a:t>is</a:t>
            </a:r>
            <a:r>
              <a:rPr lang="it-IT" sz="1400" dirty="0"/>
              <a:t> ~8% (&gt;1% of </a:t>
            </a:r>
            <a:r>
              <a:rPr lang="it-IT" sz="1400" dirty="0" err="1"/>
              <a:t>significance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remove</a:t>
            </a:r>
            <a:r>
              <a:rPr lang="it-IT" sz="1400" dirty="0"/>
              <a:t> </a:t>
            </a:r>
            <a:r>
              <a:rPr lang="it-IT" sz="1400" dirty="0" err="1"/>
              <a:t>length</a:t>
            </a:r>
            <a:r>
              <a:rPr lang="it-IT" sz="1400" dirty="0"/>
              <a:t> from the </a:t>
            </a:r>
            <a:r>
              <a:rPr lang="it-IT" sz="1400" dirty="0" err="1"/>
              <a:t>equation</a:t>
            </a:r>
            <a:endParaRPr lang="it-IT" sz="1400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44A2857-1DA7-4012-9332-6F2B2A11F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1201" y="3711339"/>
            <a:ext cx="4193927" cy="125196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6EC9DF7F-5F5B-43D7-9A93-F3BF954C9B7D}"/>
              </a:ext>
            </a:extLst>
          </p:cNvPr>
          <p:cNvSpPr/>
          <p:nvPr/>
        </p:nvSpPr>
        <p:spPr>
          <a:xfrm>
            <a:off x="2872761" y="4391020"/>
            <a:ext cx="607702" cy="22178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0AB3218-BA80-4717-AC3E-C51265A115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5B145729-889C-41A0-89C8-2375CC9B9FFA}"/>
              </a:ext>
            </a:extLst>
          </p:cNvPr>
          <p:cNvSpPr/>
          <p:nvPr/>
        </p:nvSpPr>
        <p:spPr>
          <a:xfrm>
            <a:off x="11713849" y="657798"/>
            <a:ext cx="213608" cy="11060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7509594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E07EF6F-1A8C-416F-96FC-E215D6B9C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9" y="826083"/>
            <a:ext cx="5760000" cy="40124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B20C70-860A-4BEC-8224-2BAB7130C2FE}"/>
              </a:ext>
            </a:extLst>
          </p:cNvPr>
          <p:cNvSpPr txBox="1"/>
          <p:nvPr/>
        </p:nvSpPr>
        <p:spPr>
          <a:xfrm>
            <a:off x="6184053" y="589976"/>
            <a:ext cx="3657600" cy="52322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Length</a:t>
            </a:r>
            <a:r>
              <a:rPr lang="it-IT" sz="1400" dirty="0"/>
              <a:t>(</a:t>
            </a:r>
            <a:r>
              <a:rPr lang="it-IT" sz="1400" dirty="0" err="1"/>
              <a:t>nodes</a:t>
            </a:r>
            <a:r>
              <a:rPr lang="it-IT" sz="1400" dirty="0"/>
              <a:t>)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 Coef=0.07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400" dirty="0" err="1"/>
              <a:t>M_b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significant</a:t>
            </a:r>
            <a:r>
              <a:rPr lang="it-IT" sz="1400" dirty="0"/>
              <a:t>(***).Coef=-0.29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~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)+</a:t>
            </a:r>
            <a:r>
              <a:rPr lang="it-IT" dirty="0" err="1"/>
              <a:t>m_v</a:t>
            </a:r>
            <a:endParaRPr lang="it-IT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364480" y="1113196"/>
            <a:ext cx="2648373" cy="167064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DB17A63-F0CC-4563-B2C0-A03EA79C5B9C}"/>
              </a:ext>
            </a:extLst>
          </p:cNvPr>
          <p:cNvSpPr/>
          <p:nvPr/>
        </p:nvSpPr>
        <p:spPr>
          <a:xfrm>
            <a:off x="4991947" y="2657595"/>
            <a:ext cx="372533" cy="42076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32</a:t>
            </a:fld>
            <a:endParaRPr lang="it-I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4F005-F046-44F7-8FD7-D6E4C6214A16}"/>
              </a:ext>
            </a:extLst>
          </p:cNvPr>
          <p:cNvSpPr txBox="1"/>
          <p:nvPr/>
        </p:nvSpPr>
        <p:spPr>
          <a:xfrm>
            <a:off x="586154" y="5164015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AIC=498.9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74C679-6B9A-441A-AB50-4CAE3299D124}"/>
              </a:ext>
            </a:extLst>
          </p:cNvPr>
          <p:cNvSpPr txBox="1"/>
          <p:nvPr/>
        </p:nvSpPr>
        <p:spPr>
          <a:xfrm>
            <a:off x="3201036" y="5164015"/>
            <a:ext cx="208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highlight>
                  <a:srgbClr val="FFFF00"/>
                </a:highlight>
              </a:rPr>
              <a:t>AIC WORSE</a:t>
            </a:r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6C59057E-E164-438B-8205-2FEDA30C7B82}"/>
              </a:ext>
            </a:extLst>
          </p:cNvPr>
          <p:cNvSpPr/>
          <p:nvPr/>
        </p:nvSpPr>
        <p:spPr>
          <a:xfrm>
            <a:off x="1873272" y="5187717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Picture 14" descr="Chart, histogram&#10;&#10;Description automatically generated">
            <a:extLst>
              <a:ext uri="{FF2B5EF4-FFF2-40B4-BE49-F238E27FC236}">
                <a16:creationId xmlns:a16="http://schemas.microsoft.com/office/drawing/2014/main" id="{185F8D76-0830-49C0-88F9-8B38147274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934" y="1221937"/>
            <a:ext cx="4389437" cy="32920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Picture 28" descr="Chart, histogram&#10;&#10;Description automatically generated">
            <a:extLst>
              <a:ext uri="{FF2B5EF4-FFF2-40B4-BE49-F238E27FC236}">
                <a16:creationId xmlns:a16="http://schemas.microsoft.com/office/drawing/2014/main" id="{BD8D5298-B659-4611-82C3-609C976CC3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318" y="3374401"/>
            <a:ext cx="4094579" cy="30709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8165FA-C75B-494C-B688-E9E8D5A325D6}"/>
              </a:ext>
            </a:extLst>
          </p:cNvPr>
          <p:cNvSpPr txBox="1"/>
          <p:nvPr/>
        </p:nvSpPr>
        <p:spPr>
          <a:xfrm>
            <a:off x="8249733" y="4691010"/>
            <a:ext cx="33561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highlight>
                  <a:srgbClr val="FFFF00"/>
                </a:highlight>
              </a:rPr>
              <a:t>Both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graphs</a:t>
            </a:r>
            <a:r>
              <a:rPr lang="it-IT" dirty="0">
                <a:highlight>
                  <a:srgbClr val="FFFF00"/>
                </a:highlight>
              </a:rPr>
              <a:t> are </a:t>
            </a:r>
            <a:r>
              <a:rPr lang="it-IT" dirty="0" err="1">
                <a:highlight>
                  <a:srgbClr val="FFFF00"/>
                </a:highlight>
              </a:rPr>
              <a:t>not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very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explicative</a:t>
            </a:r>
            <a:endParaRPr lang="it-IT" dirty="0">
              <a:highlight>
                <a:srgbClr val="FFFF00"/>
              </a:highlight>
            </a:endParaRPr>
          </a:p>
          <a:p>
            <a:pPr algn="ctr"/>
            <a:r>
              <a:rPr lang="it-IT" dirty="0">
                <a:highlight>
                  <a:srgbClr val="FFFF00"/>
                </a:highlight>
              </a:rPr>
              <a:t> and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because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the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parameters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are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associatet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with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parent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and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not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with sylleptic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itself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we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consider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%V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a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constant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lang="it-IT" dirty="0">
              <a:highlight>
                <a:srgbClr val="FFFF00"/>
              </a:highlight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3F3F903-B707-45D2-A4E2-FF5546B58D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4628002-A5C1-40B5-9EE5-7A4E28E345AF}"/>
              </a:ext>
            </a:extLst>
          </p:cNvPr>
          <p:cNvSpPr/>
          <p:nvPr/>
        </p:nvSpPr>
        <p:spPr>
          <a:xfrm>
            <a:off x="11713849" y="657798"/>
            <a:ext cx="213608" cy="11060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</p:spTree>
    <p:extLst>
      <p:ext uri="{BB962C8B-B14F-4D97-AF65-F5344CB8AC3E}">
        <p14:creationId xmlns:p14="http://schemas.microsoft.com/office/powerpoint/2010/main" val="18268953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3D3078-9272-4F7E-A17C-9770B76EF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8" y="843534"/>
            <a:ext cx="3160076" cy="20480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2E981B-F55B-408D-8EB2-AAB35213062F}"/>
              </a:ext>
            </a:extLst>
          </p:cNvPr>
          <p:cNvSpPr txBox="1"/>
          <p:nvPr/>
        </p:nvSpPr>
        <p:spPr>
          <a:xfrm>
            <a:off x="2857363" y="187528"/>
            <a:ext cx="73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~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length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FD401-AEF6-44CD-8BD4-016A3F84AF21}"/>
              </a:ext>
            </a:extLst>
          </p:cNvPr>
          <p:cNvSpPr/>
          <p:nvPr/>
        </p:nvSpPr>
        <p:spPr>
          <a:xfrm>
            <a:off x="163968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 ?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12572C-0B8D-4877-8676-61591B0F1F2B}"/>
              </a:ext>
            </a:extLst>
          </p:cNvPr>
          <p:cNvCxnSpPr>
            <a:cxnSpLocks/>
          </p:cNvCxnSpPr>
          <p:nvPr/>
        </p:nvCxnSpPr>
        <p:spPr>
          <a:xfrm>
            <a:off x="3493824" y="1849919"/>
            <a:ext cx="2297376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E01F85-CB10-4B48-AB42-DF5C6E85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4" name="Picture 23" descr="Chart, histogram&#10;&#10;Description automatically generated">
            <a:extLst>
              <a:ext uri="{FF2B5EF4-FFF2-40B4-BE49-F238E27FC236}">
                <a16:creationId xmlns:a16="http://schemas.microsoft.com/office/drawing/2014/main" id="{0E624AE0-DB58-4568-8CBF-657CC3E3D5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139" y="407059"/>
            <a:ext cx="3490293" cy="261772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28A8CF3-589F-48BA-B846-C001A1E94762}"/>
              </a:ext>
            </a:extLst>
          </p:cNvPr>
          <p:cNvCxnSpPr/>
          <p:nvPr/>
        </p:nvCxnSpPr>
        <p:spPr>
          <a:xfrm>
            <a:off x="3493824" y="682269"/>
            <a:ext cx="0" cy="234251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5" name="Picture 24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71BC2260-1EDD-4A48-B9B6-AF5E7CB6FC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48" y="3192538"/>
            <a:ext cx="4465629" cy="3349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B87847-1B50-482C-B875-273583EF36B0}"/>
              </a:ext>
            </a:extLst>
          </p:cNvPr>
          <p:cNvSpPr txBox="1"/>
          <p:nvPr/>
        </p:nvSpPr>
        <p:spPr>
          <a:xfrm>
            <a:off x="4738129" y="3133439"/>
            <a:ext cx="6170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Proportion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of V in sylleptic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as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a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constant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(0.55±0.02)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8A41659-3E9D-4756-9CFA-D9A31F5868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EB4548-3243-4F77-B7FD-1CC85987E260}"/>
              </a:ext>
            </a:extLst>
          </p:cNvPr>
          <p:cNvSpPr/>
          <p:nvPr/>
        </p:nvSpPr>
        <p:spPr>
          <a:xfrm>
            <a:off x="11713849" y="657798"/>
            <a:ext cx="213608" cy="11060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B9DB5279-D295-4CD2-B14F-18D2A5B250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791" y="3623094"/>
            <a:ext cx="3399125" cy="25493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DD9612-47BF-4E4C-823A-A1B421EEFEE2}"/>
              </a:ext>
            </a:extLst>
          </p:cNvPr>
          <p:cNvSpPr txBox="1"/>
          <p:nvPr/>
        </p:nvSpPr>
        <p:spPr>
          <a:xfrm>
            <a:off x="6563552" y="6266275"/>
            <a:ext cx="301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ighlight>
                  <a:srgbClr val="FFFF00"/>
                </a:highlight>
              </a:rPr>
              <a:t>Discriminate </a:t>
            </a:r>
            <a:r>
              <a:rPr lang="it-IT" dirty="0" err="1">
                <a:highlight>
                  <a:srgbClr val="FFFF00"/>
                </a:highlight>
              </a:rPr>
              <a:t>predicted</a:t>
            </a:r>
            <a:r>
              <a:rPr lang="it-IT" dirty="0">
                <a:highlight>
                  <a:srgbClr val="FFFF00"/>
                </a:highlight>
              </a:rPr>
              <a:t> VS real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4CA16A-ACC9-4977-8B85-2705AA07ADD6}"/>
              </a:ext>
            </a:extLst>
          </p:cNvPr>
          <p:cNvSpPr/>
          <p:nvPr/>
        </p:nvSpPr>
        <p:spPr>
          <a:xfrm>
            <a:off x="144173" y="187528"/>
            <a:ext cx="2512115" cy="52557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Box3: proportion of V ? </a:t>
            </a:r>
          </a:p>
        </p:txBody>
      </p:sp>
      <p:pic>
        <p:nvPicPr>
          <p:cNvPr id="18" name="Picture 17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1D853E1D-39AF-42EF-90BC-1E0CD4F369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53" y="3192538"/>
            <a:ext cx="4465629" cy="33492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7C58B88-6C8E-42D7-B497-64BE0986886E}"/>
              </a:ext>
            </a:extLst>
          </p:cNvPr>
          <p:cNvSpPr txBox="1"/>
          <p:nvPr/>
        </p:nvSpPr>
        <p:spPr>
          <a:xfrm>
            <a:off x="4718334" y="3133439"/>
            <a:ext cx="6170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Proportion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of V in sylleptic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as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a </a:t>
            </a:r>
            <a:r>
              <a:rPr kumimoji="0" lang="it-IT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constant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(0.55±0.02)</a:t>
            </a:r>
          </a:p>
        </p:txBody>
      </p:sp>
    </p:spTree>
    <p:extLst>
      <p:ext uri="{BB962C8B-B14F-4D97-AF65-F5344CB8AC3E}">
        <p14:creationId xmlns:p14="http://schemas.microsoft.com/office/powerpoint/2010/main" val="6411890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2250427" y="1492484"/>
            <a:ext cx="8131220" cy="3827803"/>
            <a:chOff x="273225" y="396762"/>
            <a:chExt cx="8131220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428015" y="396762"/>
              <a:ext cx="6540718" cy="3827803"/>
              <a:chOff x="594387" y="-509356"/>
              <a:chExt cx="6540718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273225" y="2661632"/>
              <a:ext cx="1472623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flipH="1">
              <a:off x="1579471" y="3187205"/>
              <a:ext cx="1052711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9537" y="3187205"/>
              <a:ext cx="0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2986739" y="2510672"/>
            <a:ext cx="189449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176188" y="1851760"/>
            <a:ext cx="2942665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934749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Box1.0: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(</a:t>
            </a:r>
            <a:r>
              <a:rPr lang="it-IT" sz="1500" dirty="0" err="1"/>
              <a:t>b,v,m</a:t>
            </a:r>
            <a:r>
              <a:rPr lang="it-IT" sz="1500" dirty="0"/>
              <a:t>)?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34</a:t>
            </a:fld>
            <a:endParaRPr lang="it-IT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D9A6EA-AEF6-49D4-B412-A500FB2F7306}"/>
              </a:ext>
            </a:extLst>
          </p:cNvPr>
          <p:cNvSpPr/>
          <p:nvPr/>
        </p:nvSpPr>
        <p:spPr>
          <a:xfrm>
            <a:off x="3819831" y="3757354"/>
            <a:ext cx="157910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M?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43E5CE-F982-4878-BA92-5E9B38ED2AED}"/>
              </a:ext>
            </a:extLst>
          </p:cNvPr>
          <p:cNvSpPr/>
          <p:nvPr/>
        </p:nvSpPr>
        <p:spPr>
          <a:xfrm>
            <a:off x="681024" y="3743718"/>
            <a:ext cx="147262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B?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28552C3-1D94-4188-8FBC-073004C935C9}"/>
              </a:ext>
            </a:extLst>
          </p:cNvPr>
          <p:cNvCxnSpPr>
            <a:cxnSpLocks/>
            <a:stCxn id="37" idx="2"/>
            <a:endCxn id="69" idx="0"/>
          </p:cNvCxnSpPr>
          <p:nvPr/>
        </p:nvCxnSpPr>
        <p:spPr>
          <a:xfrm>
            <a:off x="3176188" y="2510672"/>
            <a:ext cx="1433196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8E3AD9F-9918-407C-8A10-D574EAA79CC5}"/>
              </a:ext>
            </a:extLst>
          </p:cNvPr>
          <p:cNvCxnSpPr>
            <a:cxnSpLocks/>
            <a:stCxn id="37" idx="2"/>
            <a:endCxn id="70" idx="0"/>
          </p:cNvCxnSpPr>
          <p:nvPr/>
        </p:nvCxnSpPr>
        <p:spPr>
          <a:xfrm flipH="1">
            <a:off x="1417336" y="2510672"/>
            <a:ext cx="1758852" cy="1233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1C6AD65-4666-4B20-924E-5BFAFFDCB8C9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EDEA96B9-78B8-4A9F-9A20-756F2A227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2D4F5A6B-E167-49C7-9AE0-FD5EECE1A5C2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FB4744B0-7AA0-47D5-AD80-44CDA752E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42542E64-2009-4335-A7E2-C07DF6F72CD8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69FFD9-B436-4E65-B82B-9C8340FA585D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FB33DB6-586D-4BA1-AB7B-EE45DEC9B35D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D47BDF-CF2D-412E-B0D4-770BE479C30E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8828FD79-5C0D-49D0-84A1-10B495368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57D46CCD-EEBB-4188-A84F-C2C227130E52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310332D6-8254-4F21-B638-807EED27E29F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23491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FC7D582A-4EC0-4207-83A3-D52D32517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9050" y="964153"/>
            <a:ext cx="4680000" cy="470311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0BBD24B-7F00-4B5C-8213-63A8EDF06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8" y="1210315"/>
            <a:ext cx="4680000" cy="43537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35</a:t>
            </a:fld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391542" y="2695492"/>
            <a:ext cx="830601" cy="161119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0" y="5545672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AIC=670.81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1177496" y="5545672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3959544" y="2072153"/>
            <a:ext cx="305381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</a:rPr>
              <a:t>I </a:t>
            </a:r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LENGTH_NODE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1" y="256696"/>
            <a:ext cx="514951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fate+length</a:t>
            </a:r>
            <a:r>
              <a:rPr lang="it-IT" sz="1200" dirty="0"/>
              <a:t>(cm)+ </a:t>
            </a:r>
            <a:r>
              <a:rPr lang="it-IT" sz="1200" dirty="0" err="1"/>
              <a:t>length</a:t>
            </a:r>
            <a:r>
              <a:rPr lang="it-IT" sz="1200" dirty="0"/>
              <a:t>(</a:t>
            </a:r>
            <a:r>
              <a:rPr lang="it-IT" sz="1200" dirty="0" err="1"/>
              <a:t>nodes</a:t>
            </a:r>
            <a:r>
              <a:rPr lang="it-IT" sz="1200" dirty="0"/>
              <a:t>)+ fate* </a:t>
            </a:r>
            <a:r>
              <a:rPr lang="it-IT" sz="1200" dirty="0" err="1"/>
              <a:t>distance</a:t>
            </a:r>
            <a:r>
              <a:rPr lang="it-IT" sz="1200" dirty="0"/>
              <a:t>+ fate* </a:t>
            </a:r>
            <a:r>
              <a:rPr lang="it-IT" sz="1200" dirty="0" err="1"/>
              <a:t>rank</a:t>
            </a:r>
            <a:r>
              <a:rPr lang="it-IT" sz="1200" dirty="0"/>
              <a:t>+ fate* m+ fate* 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F1A720-971B-4578-B298-4C74DB166FD9}"/>
              </a:ext>
            </a:extLst>
          </p:cNvPr>
          <p:cNvSpPr txBox="1"/>
          <p:nvPr/>
        </p:nvSpPr>
        <p:spPr>
          <a:xfrm>
            <a:off x="4333195" y="2488529"/>
            <a:ext cx="2433099" cy="70788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it-IT" sz="1000" dirty="0" err="1"/>
              <a:t>Interpretation</a:t>
            </a:r>
            <a:r>
              <a:rPr lang="it-IT" sz="1000" dirty="0"/>
              <a:t>:</a:t>
            </a:r>
          </a:p>
          <a:p>
            <a:r>
              <a:rPr lang="it-IT" sz="1000" dirty="0"/>
              <a:t>Fate1:v </a:t>
            </a:r>
            <a:r>
              <a:rPr lang="it-IT" sz="1000" dirty="0" err="1"/>
              <a:t>is</a:t>
            </a:r>
            <a:r>
              <a:rPr lang="it-IT" sz="1000" dirty="0"/>
              <a:t> </a:t>
            </a:r>
            <a:r>
              <a:rPr lang="it-IT" sz="1000" dirty="0" err="1"/>
              <a:t>not</a:t>
            </a:r>
            <a:r>
              <a:rPr lang="it-IT" sz="1000" dirty="0"/>
              <a:t> </a:t>
            </a:r>
            <a:r>
              <a:rPr lang="it-IT" sz="1000" dirty="0" err="1"/>
              <a:t>sig</a:t>
            </a:r>
            <a:r>
              <a:rPr lang="it-IT" sz="1000" dirty="0"/>
              <a:t> </a:t>
            </a:r>
            <a:r>
              <a:rPr lang="it-IT" sz="1000" dirty="0" err="1"/>
              <a:t>thus</a:t>
            </a:r>
            <a:r>
              <a:rPr lang="it-IT" sz="1000" dirty="0"/>
              <a:t> </a:t>
            </a:r>
            <a:r>
              <a:rPr lang="it-IT" sz="1000" dirty="0" err="1"/>
              <a:t>it</a:t>
            </a:r>
            <a:r>
              <a:rPr lang="it-IT" sz="1000" dirty="0"/>
              <a:t> </a:t>
            </a:r>
            <a:r>
              <a:rPr lang="it-IT" sz="1000" dirty="0" err="1"/>
              <a:t>means</a:t>
            </a:r>
            <a:r>
              <a:rPr lang="it-IT" sz="1000" dirty="0"/>
              <a:t> </a:t>
            </a:r>
            <a:r>
              <a:rPr lang="it-IT" sz="1000" dirty="0" err="1"/>
              <a:t>it</a:t>
            </a:r>
            <a:r>
              <a:rPr lang="it-IT" sz="1000" dirty="0"/>
              <a:t> </a:t>
            </a:r>
            <a:r>
              <a:rPr lang="it-IT" sz="1000" dirty="0" err="1"/>
              <a:t>is</a:t>
            </a:r>
            <a:r>
              <a:rPr lang="it-IT" sz="1000" dirty="0"/>
              <a:t> </a:t>
            </a:r>
            <a:r>
              <a:rPr lang="it-IT" sz="1000" dirty="0" err="1"/>
              <a:t>not</a:t>
            </a:r>
            <a:r>
              <a:rPr lang="it-IT" sz="1000" dirty="0"/>
              <a:t> </a:t>
            </a:r>
            <a:r>
              <a:rPr lang="it-IT" sz="1000" dirty="0" err="1"/>
              <a:t>different</a:t>
            </a:r>
            <a:r>
              <a:rPr lang="it-IT" sz="1000" dirty="0"/>
              <a:t> from the standard (fate0:v).</a:t>
            </a:r>
          </a:p>
          <a:p>
            <a:endParaRPr lang="it-IT" sz="1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7D8D65-42CE-4FD8-B341-49B548E98F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013A3D9-523F-4DA1-8520-A6A6B43D2C9A}"/>
              </a:ext>
            </a:extLst>
          </p:cNvPr>
          <p:cNvSpPr/>
          <p:nvPr/>
        </p:nvSpPr>
        <p:spPr>
          <a:xfrm>
            <a:off x="11697946" y="798721"/>
            <a:ext cx="213608" cy="11060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29B57F-56EB-4586-9CFC-0C7A508D48B9}"/>
              </a:ext>
            </a:extLst>
          </p:cNvPr>
          <p:cNvCxnSpPr>
            <a:cxnSpLocks/>
          </p:cNvCxnSpPr>
          <p:nvPr/>
        </p:nvCxnSpPr>
        <p:spPr>
          <a:xfrm flipV="1">
            <a:off x="3927944" y="2337937"/>
            <a:ext cx="612251" cy="67636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F1BAC1B2-E5F2-460F-BCEA-EA61EBAA2911}"/>
              </a:ext>
            </a:extLst>
          </p:cNvPr>
          <p:cNvSpPr/>
          <p:nvPr/>
        </p:nvSpPr>
        <p:spPr>
          <a:xfrm>
            <a:off x="11004605" y="2695492"/>
            <a:ext cx="916826" cy="148689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7C28C5-4828-4BCC-98E6-4A8685751E9F}"/>
              </a:ext>
            </a:extLst>
          </p:cNvPr>
          <p:cNvSpPr txBox="1"/>
          <p:nvPr/>
        </p:nvSpPr>
        <p:spPr>
          <a:xfrm>
            <a:off x="7528125" y="5476736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AIC=666.83</a:t>
            </a:r>
          </a:p>
        </p:txBody>
      </p:sp>
      <p:sp>
        <p:nvSpPr>
          <p:cNvPr id="27" name="Smiley Face 26">
            <a:extLst>
              <a:ext uri="{FF2B5EF4-FFF2-40B4-BE49-F238E27FC236}">
                <a16:creationId xmlns:a16="http://schemas.microsoft.com/office/drawing/2014/main" id="{379EFCBB-DDB3-4449-9606-7584056A9267}"/>
              </a:ext>
            </a:extLst>
          </p:cNvPr>
          <p:cNvSpPr/>
          <p:nvPr/>
        </p:nvSpPr>
        <p:spPr>
          <a:xfrm>
            <a:off x="8791863" y="5510658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82BA0D9-71E2-4FEB-84BB-85D7C597EA4B}"/>
              </a:ext>
            </a:extLst>
          </p:cNvPr>
          <p:cNvSpPr/>
          <p:nvPr/>
        </p:nvSpPr>
        <p:spPr>
          <a:xfrm>
            <a:off x="6830170" y="2186609"/>
            <a:ext cx="813581" cy="15132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299981-C04D-4C91-9CFD-DEE9121ED962}"/>
              </a:ext>
            </a:extLst>
          </p:cNvPr>
          <p:cNvSpPr txBox="1"/>
          <p:nvPr/>
        </p:nvSpPr>
        <p:spPr>
          <a:xfrm>
            <a:off x="7950795" y="4591230"/>
            <a:ext cx="305381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</a:rPr>
              <a:t>I </a:t>
            </a:r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rank_NODE</a:t>
            </a:r>
            <a:endParaRPr lang="it-IT" dirty="0">
              <a:solidFill>
                <a:srgbClr val="FF0000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79E53A0-2CF8-4FAF-A202-9B1E1A14897F}"/>
              </a:ext>
            </a:extLst>
          </p:cNvPr>
          <p:cNvCxnSpPr>
            <a:cxnSpLocks/>
          </p:cNvCxnSpPr>
          <p:nvPr/>
        </p:nvCxnSpPr>
        <p:spPr>
          <a:xfrm flipH="1">
            <a:off x="10752000" y="3101009"/>
            <a:ext cx="451388" cy="159165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594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8E6E9D8-F23F-4A33-AC22-66FAAC6B2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7397" y="1176630"/>
            <a:ext cx="4497049" cy="381451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3767625-CF8D-4A40-93E4-8E39EDE7F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7" y="1198004"/>
            <a:ext cx="3960000" cy="36806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36</a:t>
            </a:fld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156669" y="2615978"/>
            <a:ext cx="771276" cy="1131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-71016" y="4890348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AIC=663.04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1216102" y="4960562"/>
            <a:ext cx="488928" cy="439359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1" y="256696"/>
            <a:ext cx="366756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fate+fate</a:t>
            </a:r>
            <a:r>
              <a:rPr lang="it-IT" sz="1200" dirty="0"/>
              <a:t>*</a:t>
            </a:r>
            <a:r>
              <a:rPr lang="it-IT" sz="1200" dirty="0" err="1"/>
              <a:t>length</a:t>
            </a:r>
            <a:r>
              <a:rPr lang="it-IT" sz="1200" dirty="0"/>
              <a:t>(cm)+ fate* </a:t>
            </a:r>
            <a:r>
              <a:rPr lang="it-IT" sz="1200" dirty="0" err="1"/>
              <a:t>distance</a:t>
            </a:r>
            <a:r>
              <a:rPr lang="it-IT" sz="1200" dirty="0"/>
              <a:t>+ fate* m+ fate* 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3405B1-A3DF-4150-8A0A-E161BA96F2DA}"/>
              </a:ext>
            </a:extLst>
          </p:cNvPr>
          <p:cNvSpPr txBox="1"/>
          <p:nvPr/>
        </p:nvSpPr>
        <p:spPr>
          <a:xfrm>
            <a:off x="3959544" y="2072153"/>
            <a:ext cx="305381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</a:rPr>
              <a:t>I </a:t>
            </a:r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distance</a:t>
            </a:r>
            <a:endParaRPr lang="it-IT" dirty="0">
              <a:solidFill>
                <a:srgbClr val="FF0000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9EAEA5A-A7C9-42DB-9924-4837C39861A3}"/>
              </a:ext>
            </a:extLst>
          </p:cNvPr>
          <p:cNvCxnSpPr>
            <a:cxnSpLocks/>
          </p:cNvCxnSpPr>
          <p:nvPr/>
        </p:nvCxnSpPr>
        <p:spPr>
          <a:xfrm flipV="1">
            <a:off x="3729162" y="2337937"/>
            <a:ext cx="811033" cy="588143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D78AEBE6-ED58-4875-9575-87C86D6EE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AC8E8A5-F4CD-48E8-8FA9-C494A6CB59A5}"/>
              </a:ext>
            </a:extLst>
          </p:cNvPr>
          <p:cNvSpPr/>
          <p:nvPr/>
        </p:nvSpPr>
        <p:spPr>
          <a:xfrm>
            <a:off x="11697946" y="798721"/>
            <a:ext cx="213608" cy="11060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30A6607-73FE-4107-888D-08D55A48302E}"/>
              </a:ext>
            </a:extLst>
          </p:cNvPr>
          <p:cNvSpPr/>
          <p:nvPr/>
        </p:nvSpPr>
        <p:spPr>
          <a:xfrm>
            <a:off x="10895387" y="2648537"/>
            <a:ext cx="916826" cy="99147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FE0F742E-CE95-43C9-8C04-25ABFED41A0C}"/>
              </a:ext>
            </a:extLst>
          </p:cNvPr>
          <p:cNvSpPr/>
          <p:nvPr/>
        </p:nvSpPr>
        <p:spPr>
          <a:xfrm>
            <a:off x="6830170" y="2186609"/>
            <a:ext cx="813581" cy="15132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858245-135E-42C8-9655-48A8635E4B15}"/>
              </a:ext>
            </a:extLst>
          </p:cNvPr>
          <p:cNvSpPr txBox="1"/>
          <p:nvPr/>
        </p:nvSpPr>
        <p:spPr>
          <a:xfrm>
            <a:off x="4674147" y="4661729"/>
            <a:ext cx="20593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</a:rPr>
              <a:t>Permute </a:t>
            </a:r>
            <a:r>
              <a:rPr lang="it-IT" dirty="0" err="1">
                <a:solidFill>
                  <a:srgbClr val="FF0000"/>
                </a:solidFill>
              </a:rPr>
              <a:t>length</a:t>
            </a:r>
            <a:endParaRPr lang="it-IT" dirty="0">
              <a:solidFill>
                <a:srgbClr val="FF0000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9CFDF66-B8B3-4AEC-95D9-29CB2DA756E4}"/>
              </a:ext>
            </a:extLst>
          </p:cNvPr>
          <p:cNvCxnSpPr>
            <a:cxnSpLocks/>
          </p:cNvCxnSpPr>
          <p:nvPr/>
        </p:nvCxnSpPr>
        <p:spPr>
          <a:xfrm flipH="1">
            <a:off x="6595075" y="3150475"/>
            <a:ext cx="4300312" cy="162845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EDF12DC-1847-4F33-B921-0D9A4EE042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4224" y="5146324"/>
            <a:ext cx="4989130" cy="171655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E8E9455-0CAD-4BBE-9732-6F0EB338C960}"/>
              </a:ext>
            </a:extLst>
          </p:cNvPr>
          <p:cNvSpPr txBox="1"/>
          <p:nvPr/>
        </p:nvSpPr>
        <p:spPr>
          <a:xfrm>
            <a:off x="7552519" y="4978864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AIC=667.78</a:t>
            </a:r>
          </a:p>
        </p:txBody>
      </p:sp>
      <p:sp>
        <p:nvSpPr>
          <p:cNvPr id="33" name="Smiley Face 32">
            <a:extLst>
              <a:ext uri="{FF2B5EF4-FFF2-40B4-BE49-F238E27FC236}">
                <a16:creationId xmlns:a16="http://schemas.microsoft.com/office/drawing/2014/main" id="{F23CA53B-AD80-4B30-8A1C-B11DBCBE85CF}"/>
              </a:ext>
            </a:extLst>
          </p:cNvPr>
          <p:cNvSpPr/>
          <p:nvPr/>
        </p:nvSpPr>
        <p:spPr>
          <a:xfrm>
            <a:off x="8839637" y="5049078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F99578-8AE4-4818-BE01-140B51A25ACC}"/>
              </a:ext>
            </a:extLst>
          </p:cNvPr>
          <p:cNvSpPr txBox="1"/>
          <p:nvPr/>
        </p:nvSpPr>
        <p:spPr>
          <a:xfrm>
            <a:off x="7005677" y="5556252"/>
            <a:ext cx="4156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u="sng" dirty="0"/>
              <a:t>352 times out of 10000 </a:t>
            </a:r>
            <a:r>
              <a:rPr lang="it-IT" sz="1200" dirty="0"/>
              <a:t>the </a:t>
            </a:r>
            <a:r>
              <a:rPr lang="it-IT" sz="1200" dirty="0" err="1"/>
              <a:t>aic</a:t>
            </a:r>
            <a:r>
              <a:rPr lang="it-IT" sz="1200" dirty="0"/>
              <a:t> of </a:t>
            </a:r>
            <a:r>
              <a:rPr lang="it-IT" sz="1200" dirty="0" err="1"/>
              <a:t>null</a:t>
            </a:r>
            <a:r>
              <a:rPr lang="it-IT" sz="1200" dirty="0"/>
              <a:t> model- </a:t>
            </a:r>
            <a:r>
              <a:rPr lang="it-IT" sz="1200" dirty="0" err="1"/>
              <a:t>aic</a:t>
            </a:r>
            <a:r>
              <a:rPr lang="it-IT" sz="1200" dirty="0"/>
              <a:t> of </a:t>
            </a:r>
            <a:r>
              <a:rPr lang="it-IT" sz="1200" dirty="0" err="1"/>
              <a:t>permutated</a:t>
            </a:r>
            <a:r>
              <a:rPr lang="it-IT" sz="1200" dirty="0"/>
              <a:t> </a:t>
            </a:r>
            <a:r>
              <a:rPr lang="it-IT" sz="1200" dirty="0" err="1"/>
              <a:t>ones</a:t>
            </a:r>
            <a:r>
              <a:rPr lang="it-IT" sz="1200" dirty="0"/>
              <a:t> </a:t>
            </a:r>
            <a:r>
              <a:rPr lang="it-IT" sz="1200" dirty="0" err="1"/>
              <a:t>was</a:t>
            </a:r>
            <a:r>
              <a:rPr lang="it-IT" sz="1200" dirty="0"/>
              <a:t> </a:t>
            </a:r>
            <a:r>
              <a:rPr lang="it-IT" sz="1200" dirty="0" err="1"/>
              <a:t>greater</a:t>
            </a:r>
            <a:r>
              <a:rPr lang="it-IT" sz="1200" dirty="0"/>
              <a:t> </a:t>
            </a:r>
            <a:r>
              <a:rPr lang="it-IT" sz="1200" dirty="0" err="1"/>
              <a:t>than</a:t>
            </a:r>
            <a:r>
              <a:rPr lang="it-IT" sz="1200" dirty="0"/>
              <a:t> the </a:t>
            </a:r>
            <a:r>
              <a:rPr lang="it-IT" sz="1200" dirty="0" err="1"/>
              <a:t>difference</a:t>
            </a:r>
            <a:r>
              <a:rPr lang="it-IT" sz="1200" dirty="0"/>
              <a:t> with real model!!! </a:t>
            </a:r>
            <a:r>
              <a:rPr lang="it-IT" sz="1200" b="1" dirty="0"/>
              <a:t>~ 4%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3E45EA-05B5-4737-BA35-16E6E9D6FEA1}"/>
              </a:ext>
            </a:extLst>
          </p:cNvPr>
          <p:cNvSpPr txBox="1"/>
          <p:nvPr/>
        </p:nvSpPr>
        <p:spPr>
          <a:xfrm>
            <a:off x="7236960" y="6041307"/>
            <a:ext cx="20593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length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D985215-59CA-4FD4-A079-F7044AAA46DD}"/>
              </a:ext>
            </a:extLst>
          </p:cNvPr>
          <p:cNvSpPr/>
          <p:nvPr/>
        </p:nvSpPr>
        <p:spPr>
          <a:xfrm rot="7352115">
            <a:off x="8958594" y="6038977"/>
            <a:ext cx="251012" cy="17307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24452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9ACE189-B7BE-4316-944C-A05E801AB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5892" y="1251990"/>
            <a:ext cx="6961329" cy="17957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4BC791-2BA7-4BE1-A5BA-BE7755675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26" y="1173922"/>
            <a:ext cx="4145823" cy="28708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37</a:t>
            </a:fld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116117" y="2270767"/>
            <a:ext cx="271189" cy="63209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E3F04-5CDA-4E84-B6D9-DB0839016E7A}"/>
              </a:ext>
            </a:extLst>
          </p:cNvPr>
          <p:cNvSpPr txBox="1"/>
          <p:nvPr/>
        </p:nvSpPr>
        <p:spPr>
          <a:xfrm>
            <a:off x="29969" y="4064824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u="sng" dirty="0"/>
              <a:t>AIC=670.44</a:t>
            </a:r>
          </a:p>
        </p:txBody>
      </p:sp>
      <p:sp>
        <p:nvSpPr>
          <p:cNvPr id="21" name="Smiley Face 20">
            <a:extLst>
              <a:ext uri="{FF2B5EF4-FFF2-40B4-BE49-F238E27FC236}">
                <a16:creationId xmlns:a16="http://schemas.microsoft.com/office/drawing/2014/main" id="{2FBD0597-0D40-41E8-BCD1-1115317FA700}"/>
              </a:ext>
            </a:extLst>
          </p:cNvPr>
          <p:cNvSpPr/>
          <p:nvPr/>
        </p:nvSpPr>
        <p:spPr>
          <a:xfrm>
            <a:off x="1131334" y="3625465"/>
            <a:ext cx="488928" cy="439359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1" y="256697"/>
            <a:ext cx="439407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fate+fate</a:t>
            </a:r>
            <a:r>
              <a:rPr lang="it-IT" sz="1200" dirty="0"/>
              <a:t>* m+ fate* v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7B2CA51-EA41-4134-B15E-3676479AC00E}"/>
              </a:ext>
            </a:extLst>
          </p:cNvPr>
          <p:cNvSpPr txBox="1"/>
          <p:nvPr/>
        </p:nvSpPr>
        <p:spPr>
          <a:xfrm>
            <a:off x="2721627" y="3189821"/>
            <a:ext cx="9189928" cy="2255426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dirty="0"/>
              <a:t>The </a:t>
            </a:r>
            <a:r>
              <a:rPr lang="en-US" sz="1200" b="1" u="sng" dirty="0"/>
              <a:t>average bursting of FATE V is exp(</a:t>
            </a:r>
            <a:r>
              <a:rPr lang="en-US" sz="1200" b="1" u="sng" dirty="0">
                <a:highlight>
                  <a:srgbClr val="FFFF00"/>
                </a:highlight>
              </a:rPr>
              <a:t>1.40</a:t>
            </a:r>
            <a:r>
              <a:rPr lang="en-US" sz="1200" b="1" u="sng" dirty="0"/>
              <a:t>)/1+</a:t>
            </a:r>
            <a:r>
              <a:rPr lang="en-US" sz="1200" b="1" u="sng" dirty="0">
                <a:highlight>
                  <a:srgbClr val="00FF00"/>
                </a:highlight>
              </a:rPr>
              <a:t>exp(1.40)=</a:t>
            </a:r>
            <a:r>
              <a:rPr lang="en-US" sz="1200" b="1" u="sng" dirty="0">
                <a:highlight>
                  <a:srgbClr val="00FFFF"/>
                </a:highlight>
              </a:rPr>
              <a:t>8</a:t>
            </a:r>
            <a:r>
              <a:rPr lang="en-US" sz="1200" b="1" u="sng" dirty="0">
                <a:highlight>
                  <a:srgbClr val="00FFFF"/>
                </a:highlight>
                <a:sym typeface="Wingdings" panose="05000000000000000000" pitchFamily="2" charset="2"/>
              </a:rPr>
              <a:t>0</a:t>
            </a:r>
            <a:r>
              <a:rPr lang="en-US" sz="1200" b="1" u="sng" dirty="0">
                <a:sym typeface="Wingdings" panose="05000000000000000000" pitchFamily="2" charset="2"/>
              </a:rPr>
              <a:t>%</a:t>
            </a:r>
            <a:endParaRPr lang="en-US" sz="1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Wingdings" panose="05000000000000000000" pitchFamily="2" charset="2"/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>
                <a:sym typeface="Wingdings" panose="05000000000000000000" pitchFamily="2" charset="2"/>
              </a:rPr>
              <a:t>the fate M has </a:t>
            </a:r>
            <a:r>
              <a:rPr lang="en-US" sz="1200" dirty="0">
                <a:sym typeface="Wingdings" panose="05000000000000000000" pitchFamily="2" charset="2"/>
              </a:rPr>
              <a:t>lower % of bursting by a factor of 80%*40%=</a:t>
            </a:r>
            <a:r>
              <a:rPr lang="en-US" sz="1200" b="1" u="sng" dirty="0">
                <a:sym typeface="Wingdings" panose="05000000000000000000" pitchFamily="2" charset="2"/>
              </a:rPr>
              <a:t>30%</a:t>
            </a:r>
            <a:r>
              <a:rPr lang="en-US" sz="1200" dirty="0">
                <a:sym typeface="Wingdings" panose="05000000000000000000" pitchFamily="2" charset="2"/>
              </a:rPr>
              <a:t>compared to fate V. </a:t>
            </a:r>
            <a:r>
              <a:rPr lang="en-US" sz="1200" b="1" dirty="0">
                <a:sym typeface="Wingdings" panose="05000000000000000000" pitchFamily="2" charset="2"/>
              </a:rPr>
              <a:t>NS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/>
              <a:t>in fate V, we expect a decrease % of bursting </a:t>
            </a:r>
            <a:r>
              <a:rPr lang="en-US" sz="1200" dirty="0"/>
              <a:t>by a factor 80%*44%=35% </a:t>
            </a:r>
            <a:r>
              <a:rPr lang="en-US" sz="1200" b="1" dirty="0">
                <a:sym typeface="Wingdings" panose="05000000000000000000" pitchFamily="2" charset="2"/>
              </a:rPr>
              <a:t>every  increase of “m” NS</a:t>
            </a:r>
            <a:endParaRPr lang="en-US" sz="1200" b="1" dirty="0"/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/>
              <a:t>in fate V, we expect a decrease % of bursting </a:t>
            </a:r>
            <a:r>
              <a:rPr lang="en-US" sz="1200" dirty="0"/>
              <a:t>by a factor 80%*34%=27% </a:t>
            </a:r>
            <a:r>
              <a:rPr lang="en-US" sz="1200" b="1" dirty="0">
                <a:sym typeface="Wingdings" panose="05000000000000000000" pitchFamily="2" charset="2"/>
              </a:rPr>
              <a:t>*every  increase of “v” (***)</a:t>
            </a:r>
            <a:endParaRPr lang="en-US" sz="1200" b="1" dirty="0"/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>
                <a:sym typeface="Wingdings" panose="05000000000000000000" pitchFamily="2" charset="2"/>
              </a:rPr>
              <a:t>the fate M, with M buds has </a:t>
            </a:r>
            <a:r>
              <a:rPr lang="en-US" sz="1200" dirty="0">
                <a:sym typeface="Wingdings" panose="05000000000000000000" pitchFamily="2" charset="2"/>
              </a:rPr>
              <a:t>lower % of bursting by a of 80%*39%= </a:t>
            </a:r>
            <a:r>
              <a:rPr lang="en-US" sz="1200" b="1" u="sng" dirty="0">
                <a:sym typeface="Wingdings" panose="05000000000000000000" pitchFamily="2" charset="2"/>
              </a:rPr>
              <a:t>31% </a:t>
            </a:r>
            <a:r>
              <a:rPr lang="en-US" sz="1200" dirty="0">
                <a:sym typeface="Wingdings" panose="05000000000000000000" pitchFamily="2" charset="2"/>
              </a:rPr>
              <a:t>compared to fate V. </a:t>
            </a:r>
            <a:r>
              <a:rPr lang="en-US" sz="1200" b="1" dirty="0">
                <a:sym typeface="Wingdings" panose="05000000000000000000" pitchFamily="2" charset="2"/>
              </a:rPr>
              <a:t>(*)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>
                <a:sym typeface="Wingdings" panose="05000000000000000000" pitchFamily="2" charset="2"/>
              </a:rPr>
              <a:t>the fate M, with V buds has </a:t>
            </a:r>
            <a:r>
              <a:rPr lang="en-US" sz="1200" dirty="0">
                <a:sym typeface="Wingdings" panose="05000000000000000000" pitchFamily="2" charset="2"/>
              </a:rPr>
              <a:t>lower % of increase by a of 80%*59%=47</a:t>
            </a:r>
            <a:r>
              <a:rPr lang="en-US" sz="1200" b="1" u="sng" dirty="0">
                <a:sym typeface="Wingdings" panose="05000000000000000000" pitchFamily="2" charset="2"/>
              </a:rPr>
              <a:t>% </a:t>
            </a:r>
            <a:r>
              <a:rPr lang="en-US" sz="1200" dirty="0">
                <a:sym typeface="Wingdings" panose="05000000000000000000" pitchFamily="2" charset="2"/>
              </a:rPr>
              <a:t>compared to fate V. </a:t>
            </a:r>
            <a:r>
              <a:rPr lang="en-US" sz="1200" b="1" dirty="0">
                <a:sym typeface="Wingdings" panose="05000000000000000000" pitchFamily="2" charset="2"/>
              </a:rPr>
              <a:t>NS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EFAAF98-4C64-4887-B03B-8784BDDC65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FFEDF26-B0E1-40A1-B42C-D496EBBDAFC8}"/>
              </a:ext>
            </a:extLst>
          </p:cNvPr>
          <p:cNvSpPr/>
          <p:nvPr/>
        </p:nvSpPr>
        <p:spPr>
          <a:xfrm>
            <a:off x="11697946" y="798721"/>
            <a:ext cx="213608" cy="11060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505001-6365-40BF-A5CE-365B37B4D0F6}"/>
              </a:ext>
            </a:extLst>
          </p:cNvPr>
          <p:cNvSpPr txBox="1"/>
          <p:nvPr/>
        </p:nvSpPr>
        <p:spPr>
          <a:xfrm>
            <a:off x="24773" y="4463429"/>
            <a:ext cx="2821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highlight>
                  <a:srgbClr val="FFFF00"/>
                </a:highlight>
              </a:rPr>
              <a:t>Odds</a:t>
            </a:r>
            <a:r>
              <a:rPr lang="it-IT" sz="1200" dirty="0">
                <a:highlight>
                  <a:srgbClr val="FFFF00"/>
                </a:highlight>
              </a:rPr>
              <a:t>= </a:t>
            </a:r>
            <a:r>
              <a:rPr lang="it-IT" sz="1200" dirty="0" err="1">
                <a:highlight>
                  <a:srgbClr val="FFFF00"/>
                </a:highlight>
              </a:rPr>
              <a:t>succes</a:t>
            </a:r>
            <a:r>
              <a:rPr lang="it-IT" sz="1200" dirty="0">
                <a:highlight>
                  <a:srgbClr val="FFFF00"/>
                </a:highlight>
              </a:rPr>
              <a:t>/</a:t>
            </a:r>
            <a:r>
              <a:rPr lang="it-IT" sz="1200" dirty="0" err="1">
                <a:highlight>
                  <a:srgbClr val="FFFF00"/>
                </a:highlight>
              </a:rPr>
              <a:t>insucces</a:t>
            </a:r>
            <a:r>
              <a:rPr lang="it-IT" sz="1200" dirty="0">
                <a:highlight>
                  <a:srgbClr val="FFFF00"/>
                </a:highlight>
              </a:rPr>
              <a:t> </a:t>
            </a:r>
            <a:r>
              <a:rPr lang="it-IT" sz="1200" dirty="0">
                <a:highlight>
                  <a:srgbClr val="FFFF00"/>
                </a:highlight>
                <a:sym typeface="Wingdings" panose="05000000000000000000" pitchFamily="2" charset="2"/>
              </a:rPr>
              <a:t> </a:t>
            </a:r>
            <a:r>
              <a:rPr lang="it-IT" sz="1200" dirty="0" err="1">
                <a:highlight>
                  <a:srgbClr val="FFFF00"/>
                </a:highlight>
                <a:sym typeface="Wingdings" panose="05000000000000000000" pitchFamily="2" charset="2"/>
              </a:rPr>
              <a:t>exp</a:t>
            </a:r>
            <a:r>
              <a:rPr lang="it-IT" sz="1200" dirty="0">
                <a:highlight>
                  <a:srgbClr val="FFFF00"/>
                </a:highlight>
                <a:sym typeface="Wingdings" panose="05000000000000000000" pitchFamily="2" charset="2"/>
              </a:rPr>
              <a:t>(</a:t>
            </a:r>
            <a:r>
              <a:rPr lang="it-IT" sz="1200" dirty="0" err="1">
                <a:highlight>
                  <a:srgbClr val="FFFF00"/>
                </a:highlight>
                <a:sym typeface="Wingdings" panose="05000000000000000000" pitchFamily="2" charset="2"/>
              </a:rPr>
              <a:t>coefficient</a:t>
            </a:r>
            <a:r>
              <a:rPr lang="it-IT" sz="1200" dirty="0">
                <a:highlight>
                  <a:srgbClr val="FFFF00"/>
                </a:highlight>
                <a:sym typeface="Wingdings" panose="05000000000000000000" pitchFamily="2" charset="2"/>
              </a:rPr>
              <a:t>)</a:t>
            </a:r>
            <a:endParaRPr lang="it-IT" sz="1200" dirty="0">
              <a:highlight>
                <a:srgbClr val="FFFF00"/>
              </a:highlight>
            </a:endParaRPr>
          </a:p>
          <a:p>
            <a:r>
              <a:rPr lang="it-IT" sz="1200" dirty="0" err="1">
                <a:highlight>
                  <a:srgbClr val="FFFF00"/>
                </a:highlight>
              </a:rPr>
              <a:t>Prob</a:t>
            </a:r>
            <a:r>
              <a:rPr lang="it-IT" sz="1200" dirty="0">
                <a:highlight>
                  <a:srgbClr val="FFFF00"/>
                </a:highlight>
              </a:rPr>
              <a:t>= </a:t>
            </a:r>
            <a:r>
              <a:rPr lang="it-IT" sz="1200" dirty="0" err="1">
                <a:highlight>
                  <a:srgbClr val="FFFF00"/>
                </a:highlight>
              </a:rPr>
              <a:t>odds</a:t>
            </a:r>
            <a:r>
              <a:rPr lang="it-IT" sz="1200" dirty="0">
                <a:highlight>
                  <a:srgbClr val="FFFF00"/>
                </a:highlight>
              </a:rPr>
              <a:t>/(1+odds)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279F76-E09E-4887-8B9A-1D7591B07D8A}"/>
              </a:ext>
            </a:extLst>
          </p:cNvPr>
          <p:cNvSpPr txBox="1"/>
          <p:nvPr/>
        </p:nvSpPr>
        <p:spPr>
          <a:xfrm>
            <a:off x="3997348" y="5710019"/>
            <a:ext cx="4999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highlight>
                  <a:srgbClr val="FFFF00"/>
                </a:highlight>
              </a:rPr>
              <a:t>Concluding</a:t>
            </a:r>
            <a:r>
              <a:rPr lang="it-IT" dirty="0">
                <a:highlight>
                  <a:srgbClr val="FFFF00"/>
                </a:highlight>
              </a:rPr>
              <a:t>: </a:t>
            </a:r>
            <a:r>
              <a:rPr lang="it-IT" dirty="0" err="1">
                <a:highlight>
                  <a:srgbClr val="FFFF00"/>
                </a:highlight>
              </a:rPr>
              <a:t>bursting</a:t>
            </a:r>
            <a:r>
              <a:rPr lang="it-IT" dirty="0">
                <a:highlight>
                  <a:srgbClr val="FFFF00"/>
                </a:highlight>
              </a:rPr>
              <a:t> of V </a:t>
            </a:r>
            <a:r>
              <a:rPr lang="it-IT" dirty="0" err="1">
                <a:highlight>
                  <a:srgbClr val="FFFF00"/>
                </a:highlight>
              </a:rPr>
              <a:t>is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affected</a:t>
            </a:r>
            <a:r>
              <a:rPr lang="it-IT" dirty="0">
                <a:highlight>
                  <a:srgbClr val="FFFF00"/>
                </a:highlight>
              </a:rPr>
              <a:t> by </a:t>
            </a:r>
            <a:r>
              <a:rPr lang="it-IT" dirty="0" err="1">
                <a:highlight>
                  <a:srgbClr val="FFFF00"/>
                </a:highlight>
              </a:rPr>
              <a:t>other</a:t>
            </a:r>
            <a:r>
              <a:rPr lang="it-IT" dirty="0">
                <a:highlight>
                  <a:srgbClr val="FFFF00"/>
                </a:highlight>
              </a:rPr>
              <a:t> V and </a:t>
            </a:r>
            <a:r>
              <a:rPr lang="it-IT" dirty="0" err="1">
                <a:highlight>
                  <a:srgbClr val="FFFF00"/>
                </a:highlight>
              </a:rPr>
              <a:t>bursting</a:t>
            </a:r>
            <a:r>
              <a:rPr lang="it-IT" dirty="0">
                <a:highlight>
                  <a:srgbClr val="FFFF00"/>
                </a:highlight>
              </a:rPr>
              <a:t> of M </a:t>
            </a:r>
            <a:r>
              <a:rPr lang="it-IT" dirty="0" err="1">
                <a:highlight>
                  <a:srgbClr val="FFFF00"/>
                </a:highlight>
              </a:rPr>
              <a:t>is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affected</a:t>
            </a:r>
            <a:r>
              <a:rPr lang="it-IT" dirty="0">
                <a:highlight>
                  <a:srgbClr val="FFFF00"/>
                </a:highlight>
              </a:rPr>
              <a:t> by </a:t>
            </a:r>
            <a:r>
              <a:rPr lang="it-IT" dirty="0" err="1">
                <a:highlight>
                  <a:srgbClr val="FFFF00"/>
                </a:highlight>
              </a:rPr>
              <a:t>other</a:t>
            </a:r>
            <a:r>
              <a:rPr lang="it-IT" dirty="0">
                <a:highlight>
                  <a:srgbClr val="FFFF00"/>
                </a:highlight>
              </a:rPr>
              <a:t> m 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A387705-E182-41DE-BDC6-8C701B019829}"/>
              </a:ext>
            </a:extLst>
          </p:cNvPr>
          <p:cNvSpPr/>
          <p:nvPr/>
        </p:nvSpPr>
        <p:spPr>
          <a:xfrm>
            <a:off x="5293343" y="1227415"/>
            <a:ext cx="465826" cy="236798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B6342952-8004-4100-811B-EB9074565BDD}"/>
              </a:ext>
            </a:extLst>
          </p:cNvPr>
          <p:cNvCxnSpPr>
            <a:cxnSpLocks/>
            <a:stCxn id="18" idx="2"/>
            <a:endCxn id="24" idx="1"/>
          </p:cNvCxnSpPr>
          <p:nvPr/>
        </p:nvCxnSpPr>
        <p:spPr>
          <a:xfrm rot="10800000" flipH="1" flipV="1">
            <a:off x="5293342" y="1345814"/>
            <a:ext cx="45495" cy="515918"/>
          </a:xfrm>
          <a:prstGeom prst="curvedConnector4">
            <a:avLst>
              <a:gd name="adj1" fmla="val -502473"/>
              <a:gd name="adj2" fmla="val 58114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0516FCA9-65DE-469C-BBFC-F0EA4113B192}"/>
              </a:ext>
            </a:extLst>
          </p:cNvPr>
          <p:cNvSpPr/>
          <p:nvPr/>
        </p:nvSpPr>
        <p:spPr>
          <a:xfrm>
            <a:off x="5270619" y="1827054"/>
            <a:ext cx="465826" cy="236798"/>
          </a:xfrm>
          <a:prstGeom prst="ellips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23A62D-FE44-436E-9952-285DB13946D6}"/>
              </a:ext>
            </a:extLst>
          </p:cNvPr>
          <p:cNvSpPr txBox="1"/>
          <p:nvPr/>
        </p:nvSpPr>
        <p:spPr>
          <a:xfrm>
            <a:off x="4267199" y="1140840"/>
            <a:ext cx="798693" cy="26161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100" dirty="0" err="1"/>
              <a:t>Exp</a:t>
            </a:r>
            <a:r>
              <a:rPr lang="it-IT" sz="1100" dirty="0"/>
              <a:t>(</a:t>
            </a:r>
            <a:r>
              <a:rPr lang="it-IT" sz="1100" dirty="0" err="1"/>
              <a:t>coef</a:t>
            </a:r>
            <a:r>
              <a:rPr lang="it-IT" sz="1100" dirty="0"/>
              <a:t>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DAC8594-6E65-45D8-AEDC-99A5C5411E62}"/>
              </a:ext>
            </a:extLst>
          </p:cNvPr>
          <p:cNvSpPr/>
          <p:nvPr/>
        </p:nvSpPr>
        <p:spPr>
          <a:xfrm>
            <a:off x="5316089" y="2419292"/>
            <a:ext cx="465826" cy="236798"/>
          </a:xfrm>
          <a:prstGeom prst="ellipse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B8E20837-EAE1-4AA2-A161-3727AC99E0CD}"/>
              </a:ext>
            </a:extLst>
          </p:cNvPr>
          <p:cNvCxnSpPr>
            <a:cxnSpLocks/>
            <a:stCxn id="24" idx="2"/>
          </p:cNvCxnSpPr>
          <p:nvPr/>
        </p:nvCxnSpPr>
        <p:spPr>
          <a:xfrm rot="10800000" flipH="1" flipV="1">
            <a:off x="5270619" y="1945453"/>
            <a:ext cx="67208" cy="508516"/>
          </a:xfrm>
          <a:prstGeom prst="curvedConnector4">
            <a:avLst>
              <a:gd name="adj1" fmla="val -340138"/>
              <a:gd name="adj2" fmla="val 61642"/>
            </a:avLst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047920F-74B9-4F6C-A04B-E2A70D792548}"/>
              </a:ext>
            </a:extLst>
          </p:cNvPr>
          <p:cNvSpPr txBox="1"/>
          <p:nvPr/>
        </p:nvSpPr>
        <p:spPr>
          <a:xfrm>
            <a:off x="3587031" y="2636800"/>
            <a:ext cx="1694950" cy="2616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100" dirty="0" err="1"/>
              <a:t>Exp</a:t>
            </a:r>
            <a:r>
              <a:rPr lang="it-IT" sz="1100" dirty="0"/>
              <a:t>(</a:t>
            </a:r>
            <a:r>
              <a:rPr lang="it-IT" sz="1100" dirty="0" err="1"/>
              <a:t>coef</a:t>
            </a:r>
            <a:r>
              <a:rPr lang="it-IT" sz="1100" dirty="0"/>
              <a:t>)/1+Exp(</a:t>
            </a:r>
            <a:r>
              <a:rPr lang="it-IT" sz="1100" dirty="0" err="1"/>
              <a:t>coef</a:t>
            </a:r>
            <a:r>
              <a:rPr lang="it-IT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514227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sylleptic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226774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38</a:t>
            </a:fld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1" y="256697"/>
            <a:ext cx="439407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fate+fate</a:t>
            </a:r>
            <a:r>
              <a:rPr lang="it-IT" sz="1200" dirty="0"/>
              <a:t>* m+ fate* v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075C6E-9FFC-4E11-A823-D176A3661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23D9CE3-04CC-4B35-A050-561316E30C06}"/>
              </a:ext>
            </a:extLst>
          </p:cNvPr>
          <p:cNvSpPr/>
          <p:nvPr/>
        </p:nvSpPr>
        <p:spPr>
          <a:xfrm>
            <a:off x="11697946" y="798721"/>
            <a:ext cx="213608" cy="11060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9C4EC501-F051-4EAA-A1E1-3ED96D6CE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63" y="1301817"/>
            <a:ext cx="5491742" cy="41188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67C7F8-0A6D-4B6A-9E36-801582061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0706" y="1600507"/>
            <a:ext cx="4935791" cy="341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345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7CF4CB-02CA-4EBA-B3F5-98C9EB619A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654" y="3232300"/>
            <a:ext cx="4701346" cy="35260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27C4E51-63CC-44ED-B1DC-440CB3A9E5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535" y="6428"/>
            <a:ext cx="4892867" cy="366965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Box4: do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burst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C71F92-2E6C-4232-9077-41C0AA56BDBF}"/>
              </a:ext>
            </a:extLst>
          </p:cNvPr>
          <p:cNvSpPr/>
          <p:nvPr/>
        </p:nvSpPr>
        <p:spPr>
          <a:xfrm>
            <a:off x="2045344" y="0"/>
            <a:ext cx="237411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From M+V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00B8-8B49-47B8-9E6D-D56FEF39FCD9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075C6E-9FFC-4E11-A823-D176A3661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23D9CE3-04CC-4B35-A050-561316E30C06}"/>
              </a:ext>
            </a:extLst>
          </p:cNvPr>
          <p:cNvSpPr/>
          <p:nvPr/>
        </p:nvSpPr>
        <p:spPr>
          <a:xfrm>
            <a:off x="11697946" y="798721"/>
            <a:ext cx="213608" cy="110605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E67C7F8-0A6D-4B6A-9E36-801582061F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503" y="4115360"/>
            <a:ext cx="3816668" cy="2642949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9C4EC501-F051-4EAA-A1E1-3ED96D6CE1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10" y="875928"/>
            <a:ext cx="4310818" cy="323311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AAFC4D8-594F-46BF-BC51-9F57D88C2D8E}"/>
              </a:ext>
            </a:extLst>
          </p:cNvPr>
          <p:cNvSpPr/>
          <p:nvPr/>
        </p:nvSpPr>
        <p:spPr>
          <a:xfrm>
            <a:off x="1276709" y="1282460"/>
            <a:ext cx="828136" cy="24786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BD7A8AA-8B73-4306-BE64-7AC079238756}"/>
              </a:ext>
            </a:extLst>
          </p:cNvPr>
          <p:cNvSpPr/>
          <p:nvPr/>
        </p:nvSpPr>
        <p:spPr>
          <a:xfrm>
            <a:off x="2619555" y="1282459"/>
            <a:ext cx="828136" cy="24786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0959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5274206" y="31721"/>
            <a:ext cx="16435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Spring growth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</p:cNvCxnSpPr>
          <p:nvPr/>
        </p:nvCxnSpPr>
        <p:spPr>
          <a:xfrm flipH="1">
            <a:off x="6124728" y="3281110"/>
            <a:ext cx="352272" cy="2834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6" y="6147376"/>
            <a:ext cx="496105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47DE122-573D-4DFC-A419-F3AC4C9A11BE}"/>
              </a:ext>
            </a:extLst>
          </p:cNvPr>
          <p:cNvSpPr/>
          <p:nvPr/>
        </p:nvSpPr>
        <p:spPr>
          <a:xfrm>
            <a:off x="3138489" y="2409827"/>
            <a:ext cx="200025" cy="1238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1365E2-CB6A-4B53-83BA-46725E498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75" y="4807989"/>
            <a:ext cx="457240" cy="57307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69D5739-1294-469C-A3E3-907101637B04}"/>
              </a:ext>
            </a:extLst>
          </p:cNvPr>
          <p:cNvSpPr txBox="1"/>
          <p:nvPr/>
        </p:nvSpPr>
        <p:spPr>
          <a:xfrm>
            <a:off x="1628288" y="4962068"/>
            <a:ext cx="128111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leaves</a:t>
            </a:r>
            <a:endParaRPr lang="it-IT" sz="252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14B733-B371-40D2-89B3-E8F69AFB3B33}"/>
              </a:ext>
            </a:extLst>
          </p:cNvPr>
          <p:cNvSpPr/>
          <p:nvPr/>
        </p:nvSpPr>
        <p:spPr>
          <a:xfrm>
            <a:off x="6353174" y="2828925"/>
            <a:ext cx="257176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15" name="Picture 14" descr="A picture containing person, plant, hand, tree&#10;&#10;Description automatically generated">
            <a:extLst>
              <a:ext uri="{FF2B5EF4-FFF2-40B4-BE49-F238E27FC236}">
                <a16:creationId xmlns:a16="http://schemas.microsoft.com/office/drawing/2014/main" id="{EFD299B6-187C-4CAF-8BA8-C34396466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465" y="1152985"/>
            <a:ext cx="2856812" cy="380908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31189312-6717-420B-980B-749E70B21744}"/>
              </a:ext>
            </a:extLst>
          </p:cNvPr>
          <p:cNvSpPr/>
          <p:nvPr/>
        </p:nvSpPr>
        <p:spPr>
          <a:xfrm>
            <a:off x="8429627" y="1381126"/>
            <a:ext cx="828675" cy="35116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FB0937-F1B4-4CAE-B8DB-272929DF39F5}"/>
              </a:ext>
            </a:extLst>
          </p:cNvPr>
          <p:cNvCxnSpPr>
            <a:cxnSpLocks/>
            <a:endCxn id="87" idx="0"/>
          </p:cNvCxnSpPr>
          <p:nvPr/>
        </p:nvCxnSpPr>
        <p:spPr>
          <a:xfrm flipH="1">
            <a:off x="7747856" y="4103134"/>
            <a:ext cx="777022" cy="2044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86BA4F0-50ED-42C1-B1D6-A75E74FDB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643" y="1838006"/>
            <a:ext cx="1592856" cy="139129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FD6E5D8-94EE-4BAD-A613-1A37C58B5853}"/>
              </a:ext>
            </a:extLst>
          </p:cNvPr>
          <p:cNvGrpSpPr/>
          <p:nvPr/>
        </p:nvGrpSpPr>
        <p:grpSpPr>
          <a:xfrm>
            <a:off x="2938401" y="1308573"/>
            <a:ext cx="3898649" cy="2680540"/>
            <a:chOff x="1644801" y="223235"/>
            <a:chExt cx="7435295" cy="6273931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1FB59CD-649A-419C-A90E-888A10B6BA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0612" y="2492126"/>
              <a:ext cx="189779" cy="234791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97C14B7-CAEF-407E-A7C6-19E2DC93C6C1}"/>
                </a:ext>
              </a:extLst>
            </p:cNvPr>
            <p:cNvGrpSpPr/>
            <p:nvPr/>
          </p:nvGrpSpPr>
          <p:grpSpPr>
            <a:xfrm>
              <a:off x="1644801" y="373621"/>
              <a:ext cx="6946606" cy="6123545"/>
              <a:chOff x="1644801" y="373621"/>
              <a:chExt cx="6946606" cy="6123545"/>
            </a:xfrm>
          </p:grpSpPr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1FD0676A-D7D3-4F16-8FC3-2828AD7ADB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288" t="41546" r="63011" b="21831"/>
              <a:stretch/>
            </p:blipFill>
            <p:spPr>
              <a:xfrm>
                <a:off x="1644801" y="373621"/>
                <a:ext cx="6946606" cy="6123545"/>
              </a:xfrm>
              <a:prstGeom prst="rect">
                <a:avLst/>
              </a:prstGeom>
            </p:spPr>
          </p:pic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688BCDB2-B10B-4B82-A0BF-1DBB132A57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62554" y="2348264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C3778E33-D0DA-42A7-B960-15409C619B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09737" y="4081362"/>
                <a:ext cx="189779" cy="234791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60EC1AD6-1544-4AA4-AECB-97260F3A9E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5931" y="1020353"/>
                <a:ext cx="356969" cy="3785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>
                    <a:lumMod val="95000"/>
                    <a:lumOff val="5000"/>
                  </a:sysClr>
                </a:solidFill>
                <a:prstDash val="solid"/>
                <a:miter lim="800000"/>
              </a:ln>
              <a:effectLst/>
            </p:spPr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5748D56-1CC8-4D0E-AEB6-A9B182FFE877}"/>
                </a:ext>
              </a:extLst>
            </p:cNvPr>
            <p:cNvCxnSpPr/>
            <p:nvPr/>
          </p:nvCxnSpPr>
          <p:spPr>
            <a:xfrm flipV="1">
              <a:off x="8020050" y="4081362"/>
              <a:ext cx="844550" cy="433488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E8609BD-987D-4863-B4A5-2B78935D945A}"/>
                </a:ext>
              </a:extLst>
            </p:cNvPr>
            <p:cNvCxnSpPr>
              <a:cxnSpLocks/>
            </p:cNvCxnSpPr>
            <p:nvPr/>
          </p:nvCxnSpPr>
          <p:spPr>
            <a:xfrm>
              <a:off x="7192486" y="3359150"/>
              <a:ext cx="759137" cy="40611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4B30A3-7D8E-435D-92A2-65FA0D05F8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13750" y="3965056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0B4530F-C102-47E8-AD49-8D5437D8A2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8300" y="2231958"/>
              <a:ext cx="0" cy="351097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A2CB697-1CCE-4ABA-A75C-B7FF3B4F2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70650" y="1447800"/>
              <a:ext cx="660400" cy="38595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8F281F7-A029-4682-969F-338756653A1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95425" y="1962150"/>
              <a:ext cx="234950" cy="62090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A767AE5-8242-4C06-8388-225FC9918C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53175" y="373621"/>
              <a:ext cx="492125" cy="336279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18D8CAB-3B0C-4DC8-8B33-1D4C1E754C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62554" y="1020353"/>
              <a:ext cx="744246" cy="357597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9A17945-946E-46EE-AE3E-A4E92E53058A}"/>
                </a:ext>
              </a:extLst>
            </p:cNvPr>
            <p:cNvCxnSpPr>
              <a:cxnSpLocks/>
            </p:cNvCxnSpPr>
            <p:nvPr/>
          </p:nvCxnSpPr>
          <p:spPr>
            <a:xfrm>
              <a:off x="3452383" y="1113727"/>
              <a:ext cx="0" cy="334073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3E88EAB-5554-4289-8241-23F13F188B98}"/>
                </a:ext>
              </a:extLst>
            </p:cNvPr>
            <p:cNvCxnSpPr>
              <a:cxnSpLocks/>
            </p:cNvCxnSpPr>
            <p:nvPr/>
          </p:nvCxnSpPr>
          <p:spPr>
            <a:xfrm>
              <a:off x="4476750" y="1833755"/>
              <a:ext cx="356370" cy="681545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2C69515-5AC8-424A-AF65-A671152FAF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29328" y="2515300"/>
              <a:ext cx="655322" cy="54021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EAFEE8D-579F-4022-9C33-E5289A0A8766}"/>
                </a:ext>
              </a:extLst>
            </p:cNvPr>
            <p:cNvCxnSpPr>
              <a:cxnSpLocks/>
            </p:cNvCxnSpPr>
            <p:nvPr/>
          </p:nvCxnSpPr>
          <p:spPr>
            <a:xfrm>
              <a:off x="5393216" y="3765269"/>
              <a:ext cx="584444" cy="673240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6604AD2-F423-4802-9229-4935A23DE8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7866" y="3906938"/>
              <a:ext cx="0" cy="291819"/>
            </a:xfrm>
            <a:prstGeom prst="line">
              <a:avLst/>
            </a:prstGeom>
            <a:noFill/>
            <a:ln w="28575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77D1A52-9F69-4560-A6F1-EF51FD68ED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5931" y="4603469"/>
              <a:ext cx="643306" cy="603531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39C934C-3C70-4F64-893F-A905498052E7}"/>
                </a:ext>
              </a:extLst>
            </p:cNvPr>
            <p:cNvSpPr/>
            <p:nvPr/>
          </p:nvSpPr>
          <p:spPr>
            <a:xfrm rot="19797953">
              <a:off x="8718146" y="4113737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E707060-A9F0-4DB3-B3BE-332E842610D3}"/>
                </a:ext>
              </a:extLst>
            </p:cNvPr>
            <p:cNvSpPr/>
            <p:nvPr/>
          </p:nvSpPr>
          <p:spPr>
            <a:xfrm rot="19797953">
              <a:off x="8426067" y="4003982"/>
              <a:ext cx="220707" cy="149585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856057-CFA8-40D2-A24C-DC73AA6099F4}"/>
                </a:ext>
              </a:extLst>
            </p:cNvPr>
            <p:cNvSpPr/>
            <p:nvPr/>
          </p:nvSpPr>
          <p:spPr>
            <a:xfrm rot="19797953">
              <a:off x="6453248" y="471126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10C95E9-C844-44C2-8D2A-C73F8D26BE33}"/>
                </a:ext>
              </a:extLst>
            </p:cNvPr>
            <p:cNvSpPr/>
            <p:nvPr/>
          </p:nvSpPr>
          <p:spPr>
            <a:xfrm rot="18124833">
              <a:off x="5774955" y="448857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164FEE2-BE3B-4FE0-801A-B34DAF5D8D32}"/>
                </a:ext>
              </a:extLst>
            </p:cNvPr>
            <p:cNvSpPr/>
            <p:nvPr/>
          </p:nvSpPr>
          <p:spPr>
            <a:xfrm rot="18124833">
              <a:off x="4038661" y="25949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2FF0576-5BC5-470B-94D1-6295F3AF0991}"/>
                </a:ext>
              </a:extLst>
            </p:cNvPr>
            <p:cNvSpPr/>
            <p:nvPr/>
          </p:nvSpPr>
          <p:spPr>
            <a:xfrm rot="17156136">
              <a:off x="4225109" y="187276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CD0FC2C-630C-42C2-8DC6-B1A3D1AF8DA6}"/>
                </a:ext>
              </a:extLst>
            </p:cNvPr>
            <p:cNvSpPr/>
            <p:nvPr/>
          </p:nvSpPr>
          <p:spPr>
            <a:xfrm rot="17156136">
              <a:off x="6675004" y="1621001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A62ABF4-B8A4-4E4A-9EB5-63B2646A0CB0}"/>
                </a:ext>
              </a:extLst>
            </p:cNvPr>
            <p:cNvSpPr/>
            <p:nvPr/>
          </p:nvSpPr>
          <p:spPr>
            <a:xfrm rot="17156136">
              <a:off x="6589257" y="484145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C6417CE-B71C-4949-99EF-5D61C61A887F}"/>
                </a:ext>
              </a:extLst>
            </p:cNvPr>
            <p:cNvSpPr/>
            <p:nvPr/>
          </p:nvSpPr>
          <p:spPr>
            <a:xfrm rot="17156136">
              <a:off x="6929114" y="102444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E8032F4-DA58-4E9F-8382-56982CA64C00}"/>
                </a:ext>
              </a:extLst>
            </p:cNvPr>
            <p:cNvSpPr/>
            <p:nvPr/>
          </p:nvSpPr>
          <p:spPr>
            <a:xfrm>
              <a:off x="7391079" y="2958678"/>
              <a:ext cx="361950" cy="603531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491C29-5B30-488F-BC27-A44631B68EAD}"/>
                </a:ext>
              </a:extLst>
            </p:cNvPr>
            <p:cNvSpPr/>
            <p:nvPr/>
          </p:nvSpPr>
          <p:spPr>
            <a:xfrm rot="14594370">
              <a:off x="8018490" y="2052173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D654A69-3503-418A-83AA-519A4C63579D}"/>
                </a:ext>
              </a:extLst>
            </p:cNvPr>
            <p:cNvSpPr/>
            <p:nvPr/>
          </p:nvSpPr>
          <p:spPr>
            <a:xfrm rot="14594370">
              <a:off x="5814254" y="3870501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FA7E12E-71A4-4ABB-97E5-3D621A890E73}"/>
                </a:ext>
              </a:extLst>
            </p:cNvPr>
            <p:cNvSpPr/>
            <p:nvPr/>
          </p:nvSpPr>
          <p:spPr>
            <a:xfrm rot="14594370">
              <a:off x="5312431" y="38705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D17EAC-FB59-4627-AB39-55E8A82612DE}"/>
                </a:ext>
              </a:extLst>
            </p:cNvPr>
            <p:cNvSpPr/>
            <p:nvPr/>
          </p:nvSpPr>
          <p:spPr>
            <a:xfrm rot="14594370">
              <a:off x="5464831" y="4022900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2224A8B0-4690-4EA2-9BE4-BB0E3BBFE226}"/>
                </a:ext>
              </a:extLst>
            </p:cNvPr>
            <p:cNvSpPr/>
            <p:nvPr/>
          </p:nvSpPr>
          <p:spPr>
            <a:xfrm rot="17944806">
              <a:off x="2914870" y="1044562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4DA7894-1089-48BF-9F1A-60545BA6A902}"/>
                </a:ext>
              </a:extLst>
            </p:cNvPr>
            <p:cNvSpPr/>
            <p:nvPr/>
          </p:nvSpPr>
          <p:spPr>
            <a:xfrm rot="17944806">
              <a:off x="3511912" y="11406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F0B72C3-1613-4298-88FC-7C94D4207F73}"/>
                </a:ext>
              </a:extLst>
            </p:cNvPr>
            <p:cNvSpPr/>
            <p:nvPr/>
          </p:nvSpPr>
          <p:spPr>
            <a:xfrm rot="17944806">
              <a:off x="6111142" y="2208157"/>
              <a:ext cx="189775" cy="301766"/>
            </a:xfrm>
            <a:prstGeom prst="ellipse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18">
                <a:defRPr/>
              </a:pPr>
              <a:endParaRPr lang="it-IT" sz="1286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1A9EEE2-3602-4250-89C7-38DF205C9FCE}"/>
              </a:ext>
            </a:extLst>
          </p:cNvPr>
          <p:cNvCxnSpPr/>
          <p:nvPr/>
        </p:nvCxnSpPr>
        <p:spPr>
          <a:xfrm>
            <a:off x="690005" y="4280793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4CFB376-3A2C-41DB-A0E1-B83A72EF1636}"/>
              </a:ext>
            </a:extLst>
          </p:cNvPr>
          <p:cNvCxnSpPr/>
          <p:nvPr/>
        </p:nvCxnSpPr>
        <p:spPr>
          <a:xfrm>
            <a:off x="690005" y="4417290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D9F11398-E818-4265-86AB-9407CBAA9C1C}"/>
              </a:ext>
            </a:extLst>
          </p:cNvPr>
          <p:cNvSpPr txBox="1"/>
          <p:nvPr/>
        </p:nvSpPr>
        <p:spPr>
          <a:xfrm>
            <a:off x="1186978" y="4013471"/>
            <a:ext cx="351044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9FEF61F-8764-4C38-A535-5895A2AE87C0}"/>
              </a:ext>
            </a:extLst>
          </p:cNvPr>
          <p:cNvSpPr txBox="1"/>
          <p:nvPr/>
        </p:nvSpPr>
        <p:spPr>
          <a:xfrm>
            <a:off x="1238882" y="4290424"/>
            <a:ext cx="386142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New </a:t>
            </a:r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086EE7D-B5F8-473C-8059-BAF6F6BF6545}"/>
              </a:ext>
            </a:extLst>
          </p:cNvPr>
          <p:cNvSpPr txBox="1"/>
          <p:nvPr/>
        </p:nvSpPr>
        <p:spPr>
          <a:xfrm>
            <a:off x="6243048" y="399172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AB76046-73A1-4341-8A5B-4257140E27E9}"/>
              </a:ext>
            </a:extLst>
          </p:cNvPr>
          <p:cNvSpPr txBox="1"/>
          <p:nvPr/>
        </p:nvSpPr>
        <p:spPr>
          <a:xfrm>
            <a:off x="3524121" y="290338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6B5F88-2D18-4E23-B078-90DD3C71E45F}"/>
              </a:ext>
            </a:extLst>
          </p:cNvPr>
          <p:cNvSpPr txBox="1"/>
          <p:nvPr/>
        </p:nvSpPr>
        <p:spPr>
          <a:xfrm>
            <a:off x="4282188" y="253058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96B995E-267B-4ABC-9669-F13D18F7FC81}"/>
              </a:ext>
            </a:extLst>
          </p:cNvPr>
          <p:cNvSpPr txBox="1"/>
          <p:nvPr/>
        </p:nvSpPr>
        <p:spPr>
          <a:xfrm>
            <a:off x="6361987" y="2523613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CD046C5-BFC0-4F72-BBE3-AFFDF7469268}"/>
              </a:ext>
            </a:extLst>
          </p:cNvPr>
          <p:cNvSpPr txBox="1"/>
          <p:nvPr/>
        </p:nvSpPr>
        <p:spPr>
          <a:xfrm>
            <a:off x="4212883" y="397009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A3D93B9-6FF2-4CB9-8476-9F2B83085DF1}"/>
              </a:ext>
            </a:extLst>
          </p:cNvPr>
          <p:cNvSpPr txBox="1"/>
          <p:nvPr/>
        </p:nvSpPr>
        <p:spPr>
          <a:xfrm>
            <a:off x="4221076" y="4397260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28584E-196B-4F37-A837-C8AF7B91E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32878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2250427" y="1492484"/>
            <a:ext cx="8131220" cy="3827803"/>
            <a:chOff x="273225" y="396762"/>
            <a:chExt cx="8131220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428015" y="396762"/>
              <a:ext cx="6540718" cy="3827803"/>
              <a:chOff x="594387" y="-509356"/>
              <a:chExt cx="6540718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273225" y="2661632"/>
              <a:ext cx="1472623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flipH="1">
              <a:off x="1579471" y="3187205"/>
              <a:ext cx="1052711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9537" y="3187205"/>
              <a:ext cx="0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2986739" y="2510672"/>
            <a:ext cx="189449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176188" y="1851760"/>
            <a:ext cx="2942665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934749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(</a:t>
            </a:r>
            <a:r>
              <a:rPr lang="it-IT" sz="1500" dirty="0" err="1"/>
              <a:t>b,v,m</a:t>
            </a:r>
            <a:r>
              <a:rPr lang="it-IT" sz="1500" dirty="0"/>
              <a:t>)?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40</a:t>
            </a:fld>
            <a:endParaRPr lang="it-IT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D9A6EA-AEF6-49D4-B412-A500FB2F7306}"/>
              </a:ext>
            </a:extLst>
          </p:cNvPr>
          <p:cNvSpPr/>
          <p:nvPr/>
        </p:nvSpPr>
        <p:spPr>
          <a:xfrm>
            <a:off x="3819831" y="3757354"/>
            <a:ext cx="157910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M?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43E5CE-F982-4878-BA92-5E9B38ED2AED}"/>
              </a:ext>
            </a:extLst>
          </p:cNvPr>
          <p:cNvSpPr/>
          <p:nvPr/>
        </p:nvSpPr>
        <p:spPr>
          <a:xfrm>
            <a:off x="681024" y="3743718"/>
            <a:ext cx="147262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B?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28552C3-1D94-4188-8FBC-073004C935C9}"/>
              </a:ext>
            </a:extLst>
          </p:cNvPr>
          <p:cNvCxnSpPr>
            <a:cxnSpLocks/>
            <a:stCxn id="37" idx="2"/>
            <a:endCxn id="69" idx="0"/>
          </p:cNvCxnSpPr>
          <p:nvPr/>
        </p:nvCxnSpPr>
        <p:spPr>
          <a:xfrm>
            <a:off x="3176188" y="2510672"/>
            <a:ext cx="1433196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8E3AD9F-9918-407C-8A10-D574EAA79CC5}"/>
              </a:ext>
            </a:extLst>
          </p:cNvPr>
          <p:cNvCxnSpPr>
            <a:cxnSpLocks/>
            <a:stCxn id="37" idx="2"/>
            <a:endCxn id="70" idx="0"/>
          </p:cNvCxnSpPr>
          <p:nvPr/>
        </p:nvCxnSpPr>
        <p:spPr>
          <a:xfrm flipH="1">
            <a:off x="1417336" y="2510672"/>
            <a:ext cx="1758852" cy="1233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1C6AD65-4666-4B20-924E-5BFAFFDCB8C9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EDEA96B9-78B8-4A9F-9A20-756F2A227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2D4F5A6B-E167-49C7-9AE0-FD5EECE1A5C2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FB4744B0-7AA0-47D5-AD80-44CDA752E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42542E64-2009-4335-A7E2-C07DF6F72CD8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69FFD9-B436-4E65-B82B-9C8340FA585D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FB33DB6-586D-4BA1-AB7B-EE45DEC9B35D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D47BDF-CF2D-412E-B0D4-770BE479C30E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8828FD79-5C0D-49D0-84A1-10B495368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57D46CCD-EEBB-4188-A84F-C2C227130E52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310332D6-8254-4F21-B638-807EED27E29F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EEBA274D-B096-4F4A-890F-6C8118086F9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010BEAD-FBD5-4ACD-ADA0-3BE801AC1849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sp>
        <p:nvSpPr>
          <p:cNvPr id="61" name="Flowchart: Collate 60">
            <a:extLst>
              <a:ext uri="{FF2B5EF4-FFF2-40B4-BE49-F238E27FC236}">
                <a16:creationId xmlns:a16="http://schemas.microsoft.com/office/drawing/2014/main" id="{4F88FDBD-E5DE-4D12-B2F1-5B8A5DBBB570}"/>
              </a:ext>
            </a:extLst>
          </p:cNvPr>
          <p:cNvSpPr/>
          <p:nvPr/>
        </p:nvSpPr>
        <p:spPr>
          <a:xfrm rot="5025691">
            <a:off x="9820803" y="45565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2B9A569-1B0B-4FED-8780-99CDBE2C6A88}"/>
              </a:ext>
            </a:extLst>
          </p:cNvPr>
          <p:cNvSpPr txBox="1"/>
          <p:nvPr/>
        </p:nvSpPr>
        <p:spPr>
          <a:xfrm>
            <a:off x="9439669" y="45854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744CA70-7D8B-4EC7-9855-AAA32BC789A5}"/>
              </a:ext>
            </a:extLst>
          </p:cNvPr>
          <p:cNvSpPr txBox="1"/>
          <p:nvPr/>
        </p:nvSpPr>
        <p:spPr>
          <a:xfrm>
            <a:off x="9439670" y="45854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79" name="Picture 78" descr="Chart&#10;&#10;Description automatically generated">
            <a:extLst>
              <a:ext uri="{FF2B5EF4-FFF2-40B4-BE49-F238E27FC236}">
                <a16:creationId xmlns:a16="http://schemas.microsoft.com/office/drawing/2014/main" id="{C64F73F8-B693-4AC4-91E0-7272E8CEBF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606" y="49273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8" name="Flowchart: Collate 67">
            <a:extLst>
              <a:ext uri="{FF2B5EF4-FFF2-40B4-BE49-F238E27FC236}">
                <a16:creationId xmlns:a16="http://schemas.microsoft.com/office/drawing/2014/main" id="{B2659477-7786-4E2A-8723-CF78C019471E}"/>
              </a:ext>
            </a:extLst>
          </p:cNvPr>
          <p:cNvSpPr/>
          <p:nvPr/>
        </p:nvSpPr>
        <p:spPr>
          <a:xfrm rot="5025691">
            <a:off x="9820804" y="4556520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Flowchart: Collate 65">
            <a:extLst>
              <a:ext uri="{FF2B5EF4-FFF2-40B4-BE49-F238E27FC236}">
                <a16:creationId xmlns:a16="http://schemas.microsoft.com/office/drawing/2014/main" id="{5A74B8C0-194C-4D41-8D1A-2048E80BF438}"/>
              </a:ext>
            </a:extLst>
          </p:cNvPr>
          <p:cNvSpPr/>
          <p:nvPr/>
        </p:nvSpPr>
        <p:spPr>
          <a:xfrm rot="18884089">
            <a:off x="9556985" y="5042012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C26855D-6402-40E8-A6F5-61D1D78A321B}"/>
              </a:ext>
            </a:extLst>
          </p:cNvPr>
          <p:cNvSpPr txBox="1"/>
          <p:nvPr/>
        </p:nvSpPr>
        <p:spPr>
          <a:xfrm>
            <a:off x="9227531" y="552712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</p:spTree>
    <p:extLst>
      <p:ext uri="{BB962C8B-B14F-4D97-AF65-F5344CB8AC3E}">
        <p14:creationId xmlns:p14="http://schemas.microsoft.com/office/powerpoint/2010/main" val="13900726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3AA033-F558-4B6C-BEF2-DF32D3B74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22" y="874895"/>
            <a:ext cx="4445835" cy="28211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197DCB-951A-4CF6-A93F-4C842CAC6B1E}"/>
              </a:ext>
            </a:extLst>
          </p:cNvPr>
          <p:cNvSpPr txBox="1"/>
          <p:nvPr/>
        </p:nvSpPr>
        <p:spPr>
          <a:xfrm>
            <a:off x="6491801" y="1567204"/>
            <a:ext cx="3163099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NO SIGNIFICANCE AT ALL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A6708A-7E39-4625-851A-80F5E6F190D8}"/>
              </a:ext>
            </a:extLst>
          </p:cNvPr>
          <p:cNvSpPr/>
          <p:nvPr/>
        </p:nvSpPr>
        <p:spPr>
          <a:xfrm>
            <a:off x="171555" y="151669"/>
            <a:ext cx="1989212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81317-E888-4F8D-9684-BA915B26A9B7}"/>
              </a:ext>
            </a:extLst>
          </p:cNvPr>
          <p:cNvSpPr txBox="1"/>
          <p:nvPr/>
        </p:nvSpPr>
        <p:spPr>
          <a:xfrm>
            <a:off x="2160767" y="151669"/>
            <a:ext cx="761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Tot_buds</a:t>
            </a:r>
            <a:r>
              <a:rPr lang="it-IT" dirty="0"/>
              <a:t>(</a:t>
            </a:r>
            <a:r>
              <a:rPr lang="it-IT" dirty="0" err="1"/>
              <a:t>m+v+b</a:t>
            </a:r>
            <a:r>
              <a:rPr lang="it-IT" dirty="0"/>
              <a:t>)~</a:t>
            </a:r>
            <a:r>
              <a:rPr lang="it-IT" dirty="0" err="1"/>
              <a:t>shoot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(cm)+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node+distance</a:t>
            </a:r>
            <a:r>
              <a:rPr lang="it-IT" dirty="0"/>
              <a:t>+ </a:t>
            </a:r>
            <a:r>
              <a:rPr lang="it-IT" dirty="0" err="1"/>
              <a:t>length</a:t>
            </a:r>
            <a:r>
              <a:rPr lang="it-IT" dirty="0"/>
              <a:t>(</a:t>
            </a:r>
            <a:r>
              <a:rPr lang="it-IT" dirty="0" err="1"/>
              <a:t>node</a:t>
            </a:r>
            <a:r>
              <a:rPr lang="it-IT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1F9AA-F964-4501-93CA-57D0B657BB7F}"/>
              </a:ext>
            </a:extLst>
          </p:cNvPr>
          <p:cNvCxnSpPr>
            <a:cxnSpLocks/>
            <a:stCxn id="8" idx="2"/>
            <a:endCxn id="20" idx="3"/>
          </p:cNvCxnSpPr>
          <p:nvPr/>
        </p:nvCxnSpPr>
        <p:spPr>
          <a:xfrm flipH="1">
            <a:off x="3272287" y="1874981"/>
            <a:ext cx="4801064" cy="56296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50934BE-9957-404E-A4AB-C7E014F107D3}"/>
              </a:ext>
            </a:extLst>
          </p:cNvPr>
          <p:cNvSpPr/>
          <p:nvPr/>
        </p:nvSpPr>
        <p:spPr>
          <a:xfrm>
            <a:off x="2787268" y="2201693"/>
            <a:ext cx="485019" cy="4724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41</a:t>
            </a:fld>
            <a:endParaRPr lang="it-IT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14301B1-099B-48BE-99AA-F4291A7B8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11FF818-91F0-46BC-99EA-5ECC5E3CB9F7}"/>
              </a:ext>
            </a:extLst>
          </p:cNvPr>
          <p:cNvSpPr/>
          <p:nvPr/>
        </p:nvSpPr>
        <p:spPr>
          <a:xfrm>
            <a:off x="10869810" y="324031"/>
            <a:ext cx="483990" cy="98664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E6438F-F136-4C08-B2B6-C530A505A5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1042" y="3418426"/>
            <a:ext cx="6410829" cy="32087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62EFF1E-280E-4324-B918-295354EE7E38}"/>
              </a:ext>
            </a:extLst>
          </p:cNvPr>
          <p:cNvSpPr txBox="1"/>
          <p:nvPr/>
        </p:nvSpPr>
        <p:spPr>
          <a:xfrm>
            <a:off x="0" y="3597452"/>
            <a:ext cx="2064589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Removing</a:t>
            </a:r>
            <a:r>
              <a:rPr lang="it-IT" dirty="0">
                <a:solidFill>
                  <a:srgbClr val="FF0000"/>
                </a:solidFill>
              </a:rPr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err="1">
                <a:solidFill>
                  <a:srgbClr val="FF0000"/>
                </a:solidFill>
              </a:rPr>
              <a:t>Distance</a:t>
            </a:r>
            <a:r>
              <a:rPr lang="it-IT" dirty="0">
                <a:solidFill>
                  <a:srgbClr val="FF0000"/>
                </a:solidFill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err="1">
                <a:solidFill>
                  <a:srgbClr val="FF0000"/>
                </a:solidFill>
              </a:rPr>
              <a:t>Length_nodes</a:t>
            </a:r>
            <a:r>
              <a:rPr lang="it-IT" dirty="0">
                <a:solidFill>
                  <a:srgbClr val="FF0000"/>
                </a:solidFill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err="1">
                <a:solidFill>
                  <a:srgbClr val="FF0000"/>
                </a:solidFill>
              </a:rPr>
              <a:t>Length_cm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F5BEBAEC-EE1E-4165-9928-9E81172A6512}"/>
              </a:ext>
            </a:extLst>
          </p:cNvPr>
          <p:cNvSpPr/>
          <p:nvPr/>
        </p:nvSpPr>
        <p:spPr>
          <a:xfrm>
            <a:off x="1984075" y="4049901"/>
            <a:ext cx="339306" cy="18279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E3A8CA3-ACDC-451F-BAC8-A442905081AE}"/>
              </a:ext>
            </a:extLst>
          </p:cNvPr>
          <p:cNvSpPr/>
          <p:nvPr/>
        </p:nvSpPr>
        <p:spPr>
          <a:xfrm>
            <a:off x="5544846" y="5066581"/>
            <a:ext cx="485019" cy="2036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615551B-C1E0-465F-AF75-F8792092EFF6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029865" y="1874981"/>
            <a:ext cx="2043486" cy="317500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8026AAF9-CFF6-4879-97F7-F734B6E7F2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260" y="2032429"/>
            <a:ext cx="4173395" cy="3130046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E861B90-D53E-40DC-BFF6-CA7BB93030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07" y="4390616"/>
            <a:ext cx="2686008" cy="201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8218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2250427" y="1492484"/>
            <a:ext cx="8131220" cy="3827803"/>
            <a:chOff x="273225" y="396762"/>
            <a:chExt cx="8131220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428015" y="396762"/>
              <a:ext cx="6540718" cy="3827803"/>
              <a:chOff x="594387" y="-509356"/>
              <a:chExt cx="6540718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273225" y="2661632"/>
              <a:ext cx="1472623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flipH="1">
              <a:off x="1579471" y="3187205"/>
              <a:ext cx="1052711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9537" y="3187205"/>
              <a:ext cx="0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2986739" y="2510672"/>
            <a:ext cx="189449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176188" y="1851760"/>
            <a:ext cx="2942665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934749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(</a:t>
            </a:r>
            <a:r>
              <a:rPr lang="it-IT" sz="1500" dirty="0" err="1"/>
              <a:t>b,v,m</a:t>
            </a:r>
            <a:r>
              <a:rPr lang="it-IT" sz="1500" dirty="0"/>
              <a:t>)?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42</a:t>
            </a:fld>
            <a:endParaRPr lang="it-IT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D9A6EA-AEF6-49D4-B412-A500FB2F7306}"/>
              </a:ext>
            </a:extLst>
          </p:cNvPr>
          <p:cNvSpPr/>
          <p:nvPr/>
        </p:nvSpPr>
        <p:spPr>
          <a:xfrm>
            <a:off x="3819831" y="3757354"/>
            <a:ext cx="157910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M?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43E5CE-F982-4878-BA92-5E9B38ED2AED}"/>
              </a:ext>
            </a:extLst>
          </p:cNvPr>
          <p:cNvSpPr/>
          <p:nvPr/>
        </p:nvSpPr>
        <p:spPr>
          <a:xfrm>
            <a:off x="681024" y="3743718"/>
            <a:ext cx="147262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B?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28552C3-1D94-4188-8FBC-073004C935C9}"/>
              </a:ext>
            </a:extLst>
          </p:cNvPr>
          <p:cNvCxnSpPr>
            <a:cxnSpLocks/>
            <a:stCxn id="37" idx="2"/>
            <a:endCxn id="69" idx="0"/>
          </p:cNvCxnSpPr>
          <p:nvPr/>
        </p:nvCxnSpPr>
        <p:spPr>
          <a:xfrm>
            <a:off x="3176188" y="2510672"/>
            <a:ext cx="1433196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8E3AD9F-9918-407C-8A10-D574EAA79CC5}"/>
              </a:ext>
            </a:extLst>
          </p:cNvPr>
          <p:cNvCxnSpPr>
            <a:cxnSpLocks/>
            <a:stCxn id="37" idx="2"/>
            <a:endCxn id="70" idx="0"/>
          </p:cNvCxnSpPr>
          <p:nvPr/>
        </p:nvCxnSpPr>
        <p:spPr>
          <a:xfrm flipH="1">
            <a:off x="1417336" y="2510672"/>
            <a:ext cx="1758852" cy="1233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1C6AD65-4666-4B20-924E-5BFAFFDCB8C9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EDEA96B9-78B8-4A9F-9A20-756F2A227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2D4F5A6B-E167-49C7-9AE0-FD5EECE1A5C2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FB4744B0-7AA0-47D5-AD80-44CDA752E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42542E64-2009-4335-A7E2-C07DF6F72CD8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69FFD9-B436-4E65-B82B-9C8340FA585D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FB33DB6-586D-4BA1-AB7B-EE45DEC9B35D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D47BDF-CF2D-412E-B0D4-770BE479C30E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8828FD79-5C0D-49D0-84A1-10B495368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57D46CCD-EEBB-4188-A84F-C2C227130E52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310332D6-8254-4F21-B638-807EED27E29F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FF633386-A406-43DB-B8EE-4FBC7C1354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81" y="342148"/>
            <a:ext cx="1800000" cy="135000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F5641DA-4F1F-484A-8120-B6BE9CD59474}"/>
              </a:ext>
            </a:extLst>
          </p:cNvPr>
          <p:cNvSpPr txBox="1"/>
          <p:nvPr/>
        </p:nvSpPr>
        <p:spPr>
          <a:xfrm>
            <a:off x="2100260" y="1004507"/>
            <a:ext cx="1604513" cy="43088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Tot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buds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==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(1.12+-0.02)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212EEEFF-CD03-41F7-9489-EF9A60857364}"/>
              </a:ext>
            </a:extLst>
          </p:cNvPr>
          <p:cNvSpPr/>
          <p:nvPr/>
        </p:nvSpPr>
        <p:spPr>
          <a:xfrm rot="19831695">
            <a:off x="1636178" y="1578246"/>
            <a:ext cx="202284" cy="48820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52844B0-BEC4-406C-9A7E-6F619AD6044B}"/>
              </a:ext>
            </a:extLst>
          </p:cNvPr>
          <p:cNvSpPr txBox="1"/>
          <p:nvPr/>
        </p:nvSpPr>
        <p:spPr>
          <a:xfrm>
            <a:off x="9439670" y="45854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65" name="Picture 64" descr="Chart&#10;&#10;Description automatically generated">
            <a:extLst>
              <a:ext uri="{FF2B5EF4-FFF2-40B4-BE49-F238E27FC236}">
                <a16:creationId xmlns:a16="http://schemas.microsoft.com/office/drawing/2014/main" id="{1CA9A88C-CDE1-488F-825D-BE6EA23ED0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606" y="49273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6" name="Flowchart: Collate 65">
            <a:extLst>
              <a:ext uri="{FF2B5EF4-FFF2-40B4-BE49-F238E27FC236}">
                <a16:creationId xmlns:a16="http://schemas.microsoft.com/office/drawing/2014/main" id="{A2838FB9-D31E-4D06-A9F8-6A0DE8F848F7}"/>
              </a:ext>
            </a:extLst>
          </p:cNvPr>
          <p:cNvSpPr/>
          <p:nvPr/>
        </p:nvSpPr>
        <p:spPr>
          <a:xfrm rot="5025691">
            <a:off x="9820804" y="4556520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Flowchart: Collate 66">
            <a:extLst>
              <a:ext uri="{FF2B5EF4-FFF2-40B4-BE49-F238E27FC236}">
                <a16:creationId xmlns:a16="http://schemas.microsoft.com/office/drawing/2014/main" id="{168C119F-CD95-484F-9E80-7066C978F4D5}"/>
              </a:ext>
            </a:extLst>
          </p:cNvPr>
          <p:cNvSpPr/>
          <p:nvPr/>
        </p:nvSpPr>
        <p:spPr>
          <a:xfrm rot="18884089">
            <a:off x="9556985" y="5042012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2ACFA77-63E7-4B1C-B054-F3819F6C7CA8}"/>
              </a:ext>
            </a:extLst>
          </p:cNvPr>
          <p:cNvSpPr txBox="1"/>
          <p:nvPr/>
        </p:nvSpPr>
        <p:spPr>
          <a:xfrm>
            <a:off x="9227531" y="552712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</p:spTree>
    <p:extLst>
      <p:ext uri="{BB962C8B-B14F-4D97-AF65-F5344CB8AC3E}">
        <p14:creationId xmlns:p14="http://schemas.microsoft.com/office/powerpoint/2010/main" val="6877699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5907700-27DA-4283-97F8-DC06D43B8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672" y="671246"/>
            <a:ext cx="6219139" cy="287037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43</a:t>
            </a:fld>
            <a:endParaRPr lang="it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34CEB2-61BD-4B7F-A3C6-DD34052C7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6778FD2-54DC-4450-B46A-F62DE4AC1965}"/>
              </a:ext>
            </a:extLst>
          </p:cNvPr>
          <p:cNvSpPr/>
          <p:nvPr/>
        </p:nvSpPr>
        <p:spPr>
          <a:xfrm>
            <a:off x="10751999" y="525231"/>
            <a:ext cx="675125" cy="12462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EE08F8-E690-4692-AE57-7787630C2E18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…?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70264E-0D58-41F4-A189-6616B16CE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84473"/>
            <a:ext cx="5549660" cy="30475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4B9D17-A7E3-4D4A-97D3-D377D8FE3F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8659" y="3732058"/>
            <a:ext cx="5608320" cy="8392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C53579-213A-4A8F-A09B-3A0EBB5D7C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8659" y="4571289"/>
            <a:ext cx="5802418" cy="9227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EDF2BC-6F8D-40D8-8291-15BB9A2C0896}"/>
              </a:ext>
            </a:extLst>
          </p:cNvPr>
          <p:cNvSpPr txBox="1"/>
          <p:nvPr/>
        </p:nvSpPr>
        <p:spPr>
          <a:xfrm>
            <a:off x="5743759" y="4786456"/>
            <a:ext cx="1510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err="1"/>
              <a:t>Sig</a:t>
            </a:r>
            <a:r>
              <a:rPr lang="it-IT" sz="1000" dirty="0"/>
              <a:t>=0.001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CAE14A-E2D4-47BA-B879-D53D711DCB9C}"/>
              </a:ext>
            </a:extLst>
          </p:cNvPr>
          <p:cNvSpPr txBox="1"/>
          <p:nvPr/>
        </p:nvSpPr>
        <p:spPr>
          <a:xfrm>
            <a:off x="4656830" y="4776159"/>
            <a:ext cx="1086929" cy="8338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F27318-AC74-4657-82A2-A40CC19F4ABE}"/>
              </a:ext>
            </a:extLst>
          </p:cNvPr>
          <p:cNvSpPr txBox="1"/>
          <p:nvPr/>
        </p:nvSpPr>
        <p:spPr>
          <a:xfrm>
            <a:off x="4278701" y="5610046"/>
            <a:ext cx="2346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length_nodes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57AE0BE-B347-4989-AD97-2356562627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5672" y="3553247"/>
            <a:ext cx="6057900" cy="990600"/>
          </a:xfrm>
          <a:prstGeom prst="rect">
            <a:avLst/>
          </a:prstGeom>
        </p:spPr>
      </p:pic>
      <p:sp>
        <p:nvSpPr>
          <p:cNvPr id="22" name="Arrow: Right 21">
            <a:extLst>
              <a:ext uri="{FF2B5EF4-FFF2-40B4-BE49-F238E27FC236}">
                <a16:creationId xmlns:a16="http://schemas.microsoft.com/office/drawing/2014/main" id="{B828D0D7-9E3E-4D45-A5C5-17E7207F64C6}"/>
              </a:ext>
            </a:extLst>
          </p:cNvPr>
          <p:cNvSpPr/>
          <p:nvPr/>
        </p:nvSpPr>
        <p:spPr>
          <a:xfrm rot="17342175">
            <a:off x="6227883" y="4975950"/>
            <a:ext cx="856890" cy="29053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EFFCB9-5086-4FB7-A48B-84B42810EAF9}"/>
              </a:ext>
            </a:extLst>
          </p:cNvPr>
          <p:cNvSpPr txBox="1"/>
          <p:nvPr/>
        </p:nvSpPr>
        <p:spPr>
          <a:xfrm>
            <a:off x="7471913" y="3737402"/>
            <a:ext cx="1086929" cy="8338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B5CEFE-9818-41F4-B302-C074EF5A7DB0}"/>
              </a:ext>
            </a:extLst>
          </p:cNvPr>
          <p:cNvSpPr txBox="1"/>
          <p:nvPr/>
        </p:nvSpPr>
        <p:spPr>
          <a:xfrm>
            <a:off x="7471913" y="4822553"/>
            <a:ext cx="2346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length_cm</a:t>
            </a:r>
            <a:endParaRPr lang="it-IT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8248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4B82B13-1C94-477F-BFF3-8DE2583F0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977" y="70582"/>
            <a:ext cx="4854835" cy="400398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02D8-386E-46B4-B5D2-9416BE88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44</a:t>
            </a:fld>
            <a:endParaRPr lang="it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34CEB2-61BD-4B7F-A3C6-DD34052C7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6778FD2-54DC-4450-B46A-F62DE4AC1965}"/>
              </a:ext>
            </a:extLst>
          </p:cNvPr>
          <p:cNvSpPr/>
          <p:nvPr/>
        </p:nvSpPr>
        <p:spPr>
          <a:xfrm>
            <a:off x="10751999" y="525231"/>
            <a:ext cx="675125" cy="12462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EE08F8-E690-4692-AE57-7787630C2E18}"/>
              </a:ext>
            </a:extLst>
          </p:cNvPr>
          <p:cNvSpPr/>
          <p:nvPr/>
        </p:nvSpPr>
        <p:spPr>
          <a:xfrm>
            <a:off x="324565" y="158900"/>
            <a:ext cx="198131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Box3: proportion of …?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EDF2BC-6F8D-40D8-8291-15BB9A2C0896}"/>
              </a:ext>
            </a:extLst>
          </p:cNvPr>
          <p:cNvSpPr txBox="1"/>
          <p:nvPr/>
        </p:nvSpPr>
        <p:spPr>
          <a:xfrm>
            <a:off x="60800" y="5162026"/>
            <a:ext cx="1510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err="1"/>
              <a:t>Sig</a:t>
            </a:r>
            <a:r>
              <a:rPr lang="it-IT" sz="1000" dirty="0"/>
              <a:t>=0.001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F27318-AC74-4657-82A2-A40CC19F4ABE}"/>
              </a:ext>
            </a:extLst>
          </p:cNvPr>
          <p:cNvSpPr txBox="1"/>
          <p:nvPr/>
        </p:nvSpPr>
        <p:spPr>
          <a:xfrm>
            <a:off x="60800" y="3922950"/>
            <a:ext cx="234638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FF0000"/>
                </a:solidFill>
              </a:rPr>
              <a:t>Because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it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is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redundant</a:t>
            </a:r>
            <a:r>
              <a:rPr lang="it-IT" dirty="0">
                <a:solidFill>
                  <a:srgbClr val="FF0000"/>
                </a:solidFill>
              </a:rPr>
              <a:t> i </a:t>
            </a:r>
            <a:r>
              <a:rPr lang="it-IT" dirty="0" err="1">
                <a:solidFill>
                  <a:srgbClr val="FF0000"/>
                </a:solidFill>
              </a:rPr>
              <a:t>chose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rank_node</a:t>
            </a:r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DE3D63-27F8-4EA4-A543-C7A120F2A8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0" y="720908"/>
            <a:ext cx="4079879" cy="304922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DCAE14A-E2D4-47BA-B879-D53D711DCB9C}"/>
              </a:ext>
            </a:extLst>
          </p:cNvPr>
          <p:cNvSpPr txBox="1"/>
          <p:nvPr/>
        </p:nvSpPr>
        <p:spPr>
          <a:xfrm>
            <a:off x="810883" y="3215249"/>
            <a:ext cx="902049" cy="5913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B828D0D7-9E3E-4D45-A5C5-17E7207F64C6}"/>
              </a:ext>
            </a:extLst>
          </p:cNvPr>
          <p:cNvSpPr/>
          <p:nvPr/>
        </p:nvSpPr>
        <p:spPr>
          <a:xfrm rot="19822212">
            <a:off x="1586949" y="2908393"/>
            <a:ext cx="2811121" cy="7450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 descr="Chart&#10;&#10;Description automatically generated with low confidence">
            <a:extLst>
              <a:ext uri="{FF2B5EF4-FFF2-40B4-BE49-F238E27FC236}">
                <a16:creationId xmlns:a16="http://schemas.microsoft.com/office/drawing/2014/main" id="{FD250492-EBFD-4BE5-87ED-FE0BA80592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072" y="4141793"/>
            <a:ext cx="3377210" cy="2532908"/>
          </a:xfrm>
          <a:prstGeom prst="rect">
            <a:avLst/>
          </a:prstGeom>
        </p:spPr>
      </p:pic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BAE90BE8-4506-46BC-8CA0-D1C403B7F16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448" t="9366" r="1448" b="14105"/>
          <a:stretch/>
        </p:blipFill>
        <p:spPr>
          <a:xfrm>
            <a:off x="9686045" y="1051466"/>
            <a:ext cx="2505955" cy="1438337"/>
          </a:xfrm>
          <a:prstGeom prst="rect">
            <a:avLst/>
          </a:prstGeom>
        </p:spPr>
      </p:pic>
      <p:pic>
        <p:nvPicPr>
          <p:cNvPr id="4" name="Picture 3" descr="Chart, bar chart, histogram&#10;&#10;Description automatically generated">
            <a:extLst>
              <a:ext uri="{FF2B5EF4-FFF2-40B4-BE49-F238E27FC236}">
                <a16:creationId xmlns:a16="http://schemas.microsoft.com/office/drawing/2014/main" id="{CCC73D9F-D74F-407E-B26E-3EFF18869C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355" y="2813287"/>
            <a:ext cx="4541645" cy="340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8589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CEEAB9-F6B2-4472-8021-400C490A2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45</a:t>
            </a:fld>
            <a:endParaRPr lang="it-I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5A71F5-FEF9-4598-B414-5E499039870D}"/>
              </a:ext>
            </a:extLst>
          </p:cNvPr>
          <p:cNvSpPr/>
          <p:nvPr/>
        </p:nvSpPr>
        <p:spPr>
          <a:xfrm>
            <a:off x="2265218" y="5347855"/>
            <a:ext cx="3429000" cy="5749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A081CF-432B-4424-ADB4-86A8A71B66F5}"/>
              </a:ext>
            </a:extLst>
          </p:cNvPr>
          <p:cNvSpPr txBox="1"/>
          <p:nvPr/>
        </p:nvSpPr>
        <p:spPr>
          <a:xfrm>
            <a:off x="1442833" y="5892492"/>
            <a:ext cx="2335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Distance</a:t>
            </a:r>
            <a:r>
              <a:rPr lang="it-IT" sz="1200" dirty="0"/>
              <a:t> 0= </a:t>
            </a:r>
            <a:r>
              <a:rPr lang="it-IT" sz="1200" dirty="0" err="1"/>
              <a:t>median</a:t>
            </a:r>
            <a:r>
              <a:rPr lang="it-IT" sz="1200" dirty="0"/>
              <a:t> </a:t>
            </a:r>
            <a:r>
              <a:rPr lang="it-IT" sz="1200" dirty="0" err="1"/>
              <a:t>node</a:t>
            </a:r>
            <a:r>
              <a:rPr lang="it-IT" sz="1200" dirty="0"/>
              <a:t>;</a:t>
            </a:r>
          </a:p>
          <a:p>
            <a:r>
              <a:rPr lang="it-IT" sz="1200" dirty="0" err="1"/>
              <a:t>Distance</a:t>
            </a:r>
            <a:r>
              <a:rPr lang="it-IT" sz="1200" dirty="0"/>
              <a:t> &lt;0= base of the </a:t>
            </a:r>
            <a:r>
              <a:rPr lang="it-IT" sz="1200" dirty="0" err="1"/>
              <a:t>shoot</a:t>
            </a:r>
            <a:r>
              <a:rPr lang="it-IT" sz="1200" dirty="0"/>
              <a:t>;</a:t>
            </a:r>
          </a:p>
          <a:p>
            <a:r>
              <a:rPr lang="it-IT" sz="1200" dirty="0" err="1"/>
              <a:t>Distance</a:t>
            </a:r>
            <a:r>
              <a:rPr lang="it-IT" sz="1200" dirty="0"/>
              <a:t> &gt;0= top of the </a:t>
            </a:r>
            <a:r>
              <a:rPr lang="it-IT" sz="1200" dirty="0" err="1"/>
              <a:t>shoot</a:t>
            </a:r>
            <a:r>
              <a:rPr lang="it-IT" sz="1200"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3AD5DA-8B64-4329-A1D9-760EDDC40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14" y="168551"/>
            <a:ext cx="8038954" cy="557554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20CB5B0-FA45-4032-BEE2-5BC0743756E2}"/>
              </a:ext>
            </a:extLst>
          </p:cNvPr>
          <p:cNvSpPr/>
          <p:nvPr/>
        </p:nvSpPr>
        <p:spPr>
          <a:xfrm>
            <a:off x="603195" y="5189910"/>
            <a:ext cx="3429000" cy="5749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C2F08758-3326-4FBB-8E14-B1E06F1C84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448" t="9366" r="1448" b="420"/>
          <a:stretch/>
        </p:blipFill>
        <p:spPr>
          <a:xfrm>
            <a:off x="7885659" y="3329795"/>
            <a:ext cx="4317843" cy="292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856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2250427" y="1492484"/>
            <a:ext cx="8131220" cy="3827803"/>
            <a:chOff x="273225" y="396762"/>
            <a:chExt cx="8131220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428015" y="396762"/>
              <a:ext cx="6540718" cy="3827803"/>
              <a:chOff x="594387" y="-509356"/>
              <a:chExt cx="6540718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273225" y="2661632"/>
              <a:ext cx="1472623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flipH="1">
              <a:off x="1579471" y="3187205"/>
              <a:ext cx="1052711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9537" y="3187205"/>
              <a:ext cx="0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2986739" y="2510672"/>
            <a:ext cx="189449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176188" y="1851760"/>
            <a:ext cx="2942665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934749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(</a:t>
            </a:r>
            <a:r>
              <a:rPr lang="it-IT" sz="1500" dirty="0" err="1"/>
              <a:t>b,v,m</a:t>
            </a:r>
            <a:r>
              <a:rPr lang="it-IT" sz="1500" dirty="0"/>
              <a:t>)?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46</a:t>
            </a:fld>
            <a:endParaRPr lang="it-IT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D9A6EA-AEF6-49D4-B412-A500FB2F7306}"/>
              </a:ext>
            </a:extLst>
          </p:cNvPr>
          <p:cNvSpPr/>
          <p:nvPr/>
        </p:nvSpPr>
        <p:spPr>
          <a:xfrm>
            <a:off x="3819831" y="3757354"/>
            <a:ext cx="157910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M?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43E5CE-F982-4878-BA92-5E9B38ED2AED}"/>
              </a:ext>
            </a:extLst>
          </p:cNvPr>
          <p:cNvSpPr/>
          <p:nvPr/>
        </p:nvSpPr>
        <p:spPr>
          <a:xfrm>
            <a:off x="681024" y="3743718"/>
            <a:ext cx="147262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B?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28552C3-1D94-4188-8FBC-073004C935C9}"/>
              </a:ext>
            </a:extLst>
          </p:cNvPr>
          <p:cNvCxnSpPr>
            <a:cxnSpLocks/>
            <a:stCxn id="37" idx="2"/>
            <a:endCxn id="69" idx="0"/>
          </p:cNvCxnSpPr>
          <p:nvPr/>
        </p:nvCxnSpPr>
        <p:spPr>
          <a:xfrm>
            <a:off x="3176188" y="2510672"/>
            <a:ext cx="1433196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8E3AD9F-9918-407C-8A10-D574EAA79CC5}"/>
              </a:ext>
            </a:extLst>
          </p:cNvPr>
          <p:cNvCxnSpPr>
            <a:cxnSpLocks/>
            <a:stCxn id="37" idx="2"/>
            <a:endCxn id="70" idx="0"/>
          </p:cNvCxnSpPr>
          <p:nvPr/>
        </p:nvCxnSpPr>
        <p:spPr>
          <a:xfrm flipH="1">
            <a:off x="1417336" y="2510672"/>
            <a:ext cx="1758852" cy="1233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1C6AD65-4666-4B20-924E-5BFAFFDCB8C9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EDEA96B9-78B8-4A9F-9A20-756F2A227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2D4F5A6B-E167-49C7-9AE0-FD5EECE1A5C2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FB4744B0-7AA0-47D5-AD80-44CDA752E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42542E64-2009-4335-A7E2-C07DF6F72CD8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69FFD9-B436-4E65-B82B-9C8340FA585D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FB33DB6-586D-4BA1-AB7B-EE45DEC9B35D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D47BDF-CF2D-412E-B0D4-770BE479C30E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8828FD79-5C0D-49D0-84A1-10B495368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57D46CCD-EEBB-4188-A84F-C2C227130E52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310332D6-8254-4F21-B638-807EED27E29F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histogram&#10;&#10;Description automatically generated">
            <a:extLst>
              <a:ext uri="{FF2B5EF4-FFF2-40B4-BE49-F238E27FC236}">
                <a16:creationId xmlns:a16="http://schemas.microsoft.com/office/drawing/2014/main" id="{D172A2CD-54A6-4024-921C-721B07DB14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EEBA274D-B096-4F4A-890F-6C8118086F9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010BEAD-FBD5-4ACD-ADA0-3BE801AC1849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0027F5B2-FCCC-4D28-9A49-0E6D09701D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3380206A-C83C-418F-8FB1-D53CDDFD5995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33FEFF8-97F9-4780-8E5F-F0F23C2EE42A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FF633386-A406-43DB-B8EE-4FBC7C1354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81" y="342148"/>
            <a:ext cx="1800000" cy="135000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F5641DA-4F1F-484A-8120-B6BE9CD59474}"/>
              </a:ext>
            </a:extLst>
          </p:cNvPr>
          <p:cNvSpPr txBox="1"/>
          <p:nvPr/>
        </p:nvSpPr>
        <p:spPr>
          <a:xfrm>
            <a:off x="2100260" y="1004507"/>
            <a:ext cx="1604513" cy="43088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Tot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buds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==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(1.12+-0.02)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212EEEFF-CD03-41F7-9489-EF9A60857364}"/>
              </a:ext>
            </a:extLst>
          </p:cNvPr>
          <p:cNvSpPr/>
          <p:nvPr/>
        </p:nvSpPr>
        <p:spPr>
          <a:xfrm rot="19831695">
            <a:off x="1636178" y="1578246"/>
            <a:ext cx="202284" cy="48820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&#10;&#10;Description automatically generated with low confidence">
            <a:extLst>
              <a:ext uri="{FF2B5EF4-FFF2-40B4-BE49-F238E27FC236}">
                <a16:creationId xmlns:a16="http://schemas.microsoft.com/office/drawing/2014/main" id="{98CB3AF6-7768-4C2D-BC80-C45C7E1AF89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420" y="2424055"/>
            <a:ext cx="1800000" cy="13500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B74FC5E7-E79F-4342-9965-A16015B84CD0}"/>
              </a:ext>
            </a:extLst>
          </p:cNvPr>
          <p:cNvSpPr txBox="1"/>
          <p:nvPr/>
        </p:nvSpPr>
        <p:spPr>
          <a:xfrm>
            <a:off x="3824525" y="2833000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~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rank_node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87387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E6EAF0C-3676-4EF1-A411-9923514C9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374" y="1151244"/>
            <a:ext cx="4680000" cy="44481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AA8D13-F8FC-4CEB-80E1-4EEBA5110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48" y="1228684"/>
            <a:ext cx="4680000" cy="46602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length</a:t>
            </a:r>
            <a:r>
              <a:rPr lang="it-IT" sz="1200" dirty="0"/>
              <a:t>(</a:t>
            </a:r>
            <a:r>
              <a:rPr lang="it-IT" sz="1200" dirty="0" err="1"/>
              <a:t>nodes</a:t>
            </a:r>
            <a:r>
              <a:rPr lang="it-IT" sz="1200" dirty="0"/>
              <a:t>)+</a:t>
            </a:r>
            <a:r>
              <a:rPr lang="it-IT" sz="1200" dirty="0" err="1"/>
              <a:t>distance+rank+m+v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47</a:t>
            </a:fld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039F3F-D4A9-4541-96D8-02260AE38102}"/>
              </a:ext>
            </a:extLst>
          </p:cNvPr>
          <p:cNvSpPr txBox="1"/>
          <p:nvPr/>
        </p:nvSpPr>
        <p:spPr>
          <a:xfrm>
            <a:off x="4608947" y="1459510"/>
            <a:ext cx="30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</a:rPr>
              <a:t>I </a:t>
            </a:r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from the model LENGTH_NODE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C0C5D9B-7FF3-4050-8284-0499A2B53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2B995FC-09C5-43BD-A12A-2ABA0B2994B7}"/>
              </a:ext>
            </a:extLst>
          </p:cNvPr>
          <p:cNvSpPr/>
          <p:nvPr/>
        </p:nvSpPr>
        <p:spPr>
          <a:xfrm>
            <a:off x="10751999" y="525231"/>
            <a:ext cx="675125" cy="12462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877D8C-A1DC-4B17-AA44-C30A3B477C04}"/>
              </a:ext>
            </a:extLst>
          </p:cNvPr>
          <p:cNvSpPr/>
          <p:nvPr/>
        </p:nvSpPr>
        <p:spPr>
          <a:xfrm>
            <a:off x="3571337" y="2848552"/>
            <a:ext cx="837444" cy="164293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8B035A-429B-438B-9105-FB27AB297609}"/>
              </a:ext>
            </a:extLst>
          </p:cNvPr>
          <p:cNvCxnSpPr>
            <a:cxnSpLocks/>
          </p:cNvCxnSpPr>
          <p:nvPr/>
        </p:nvCxnSpPr>
        <p:spPr>
          <a:xfrm flipH="1">
            <a:off x="4408781" y="2212883"/>
            <a:ext cx="1648495" cy="1111162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C9C6FDA-172C-41E0-A75E-5AAAAE8A2024}"/>
              </a:ext>
            </a:extLst>
          </p:cNvPr>
          <p:cNvSpPr/>
          <p:nvPr/>
        </p:nvSpPr>
        <p:spPr>
          <a:xfrm>
            <a:off x="10524227" y="2848552"/>
            <a:ext cx="902898" cy="139372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8B0650-24A7-473C-9C6A-29F2A147DEEB}"/>
              </a:ext>
            </a:extLst>
          </p:cNvPr>
          <p:cNvSpPr txBox="1"/>
          <p:nvPr/>
        </p:nvSpPr>
        <p:spPr>
          <a:xfrm>
            <a:off x="7923734" y="5660501"/>
            <a:ext cx="30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</a:rPr>
              <a:t>I </a:t>
            </a:r>
            <a:r>
              <a:rPr lang="it-IT" dirty="0" err="1">
                <a:solidFill>
                  <a:srgbClr val="FF0000"/>
                </a:solidFill>
              </a:rPr>
              <a:t>remove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rank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node</a:t>
            </a:r>
            <a:endParaRPr lang="it-IT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1308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length</a:t>
            </a:r>
            <a:r>
              <a:rPr lang="it-IT" sz="1200" dirty="0"/>
              <a:t>(</a:t>
            </a:r>
            <a:r>
              <a:rPr lang="it-IT" sz="1200" dirty="0" err="1"/>
              <a:t>nodes</a:t>
            </a:r>
            <a:r>
              <a:rPr lang="it-IT" sz="1200" dirty="0"/>
              <a:t>)+</a:t>
            </a:r>
            <a:r>
              <a:rPr lang="it-IT" sz="1200" dirty="0" err="1"/>
              <a:t>distance+rank+m+v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48</a:t>
            </a:fld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C0C5D9B-7FF3-4050-8284-0499A2B53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2B995FC-09C5-43BD-A12A-2ABA0B2994B7}"/>
              </a:ext>
            </a:extLst>
          </p:cNvPr>
          <p:cNvSpPr/>
          <p:nvPr/>
        </p:nvSpPr>
        <p:spPr>
          <a:xfrm>
            <a:off x="10751999" y="525231"/>
            <a:ext cx="675125" cy="12462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0C9F61-80AA-413C-A882-45647475C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2" y="784780"/>
            <a:ext cx="3089287" cy="26442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F300ECC-6AAB-4CA5-9535-9C6AE967686F}"/>
              </a:ext>
            </a:extLst>
          </p:cNvPr>
          <p:cNvSpPr txBox="1"/>
          <p:nvPr/>
        </p:nvSpPr>
        <p:spPr>
          <a:xfrm>
            <a:off x="163901" y="3079131"/>
            <a:ext cx="11864197" cy="299408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dirty="0"/>
              <a:t>The </a:t>
            </a:r>
            <a:r>
              <a:rPr lang="en-US" sz="1200" b="1" u="sng" dirty="0"/>
              <a:t>average bursting of FATE V is exp(</a:t>
            </a:r>
            <a:r>
              <a:rPr lang="en-US" sz="1200" b="1" u="sng" dirty="0">
                <a:highlight>
                  <a:srgbClr val="FFFF00"/>
                </a:highlight>
              </a:rPr>
              <a:t>0.62130562</a:t>
            </a:r>
            <a:r>
              <a:rPr lang="en-US" sz="1200" b="1" u="sng" dirty="0"/>
              <a:t>)/1+</a:t>
            </a:r>
            <a:r>
              <a:rPr lang="en-US" sz="1200" b="1" u="sng" dirty="0">
                <a:highlight>
                  <a:srgbClr val="00FF00"/>
                </a:highlight>
              </a:rPr>
              <a:t>exp(0.62130562)</a:t>
            </a:r>
            <a:r>
              <a:rPr lang="en-US" sz="1200" b="1" u="sng" dirty="0"/>
              <a:t>=</a:t>
            </a:r>
            <a:r>
              <a:rPr lang="en-US" sz="1200" b="1" u="sng" dirty="0">
                <a:highlight>
                  <a:srgbClr val="00FFFF"/>
                </a:highlight>
                <a:sym typeface="Wingdings" panose="05000000000000000000" pitchFamily="2" charset="2"/>
              </a:rPr>
              <a:t>65%</a:t>
            </a:r>
            <a:endParaRPr lang="en-US" sz="1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  <a:sym typeface="Wingdings" panose="05000000000000000000" pitchFamily="2" charset="2"/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>
                <a:sym typeface="Wingdings" panose="05000000000000000000" pitchFamily="2" charset="2"/>
              </a:rPr>
              <a:t>the fate M has </a:t>
            </a:r>
            <a:r>
              <a:rPr lang="en-US" sz="1200" dirty="0">
                <a:sym typeface="Wingdings" panose="05000000000000000000" pitchFamily="2" charset="2"/>
              </a:rPr>
              <a:t>greater % of bursting by a factor of </a:t>
            </a:r>
            <a:r>
              <a:rPr lang="en-US" sz="1200" b="1" u="sng" dirty="0">
                <a:sym typeface="Wingdings" panose="05000000000000000000" pitchFamily="2" charset="2"/>
              </a:rPr>
              <a:t>65%*68%=40%</a:t>
            </a:r>
            <a:r>
              <a:rPr lang="en-US" sz="1200" dirty="0">
                <a:sym typeface="Wingdings" panose="05000000000000000000" pitchFamily="2" charset="2"/>
              </a:rPr>
              <a:t>compared to fate V. </a:t>
            </a:r>
            <a:r>
              <a:rPr lang="en-US" sz="1200" b="1" dirty="0">
                <a:sym typeface="Wingdings" panose="05000000000000000000" pitchFamily="2" charset="2"/>
              </a:rPr>
              <a:t>NS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/>
              <a:t>in fate V, we expect a decrease % of bursting </a:t>
            </a:r>
            <a:r>
              <a:rPr lang="en-US" sz="1200" dirty="0"/>
              <a:t>by a factor of </a:t>
            </a:r>
            <a:r>
              <a:rPr lang="en-US" sz="1200" b="1" dirty="0"/>
              <a:t>65%*35%</a:t>
            </a:r>
            <a:r>
              <a:rPr lang="en-US" sz="1200" b="1" dirty="0">
                <a:sym typeface="Wingdings" panose="05000000000000000000" pitchFamily="2" charset="2"/>
              </a:rPr>
              <a:t>(***) every increase of sibling</a:t>
            </a:r>
            <a:endParaRPr lang="en-US" sz="1200" b="1" dirty="0"/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/>
              <a:t>in fate V, we expect a increase % of bursting </a:t>
            </a:r>
            <a:r>
              <a:rPr lang="en-US" sz="1200" dirty="0"/>
              <a:t>by a factor of </a:t>
            </a:r>
            <a:r>
              <a:rPr lang="en-US" sz="1200" b="1" dirty="0"/>
              <a:t>35% every increase of </a:t>
            </a:r>
            <a:r>
              <a:rPr lang="en-US" sz="1200" b="1" dirty="0" err="1"/>
              <a:t>length</a:t>
            </a:r>
            <a:r>
              <a:rPr lang="en-US" sz="1200" b="1" dirty="0" err="1">
                <a:sym typeface="Wingdings" panose="05000000000000000000" pitchFamily="2" charset="2"/>
              </a:rPr>
              <a:t>acrotony</a:t>
            </a:r>
            <a:r>
              <a:rPr lang="en-US" sz="1200" b="1" dirty="0">
                <a:sym typeface="Wingdings" panose="05000000000000000000" pitchFamily="2" charset="2"/>
              </a:rPr>
              <a:t>? 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/>
              <a:t>in fate V, we expect a decrease % of bursting </a:t>
            </a:r>
            <a:r>
              <a:rPr lang="en-US" sz="1200" dirty="0"/>
              <a:t>by a factor of </a:t>
            </a:r>
            <a:r>
              <a:rPr lang="en-US" sz="1200" b="1" dirty="0"/>
              <a:t>26%</a:t>
            </a:r>
            <a:r>
              <a:rPr lang="en-US" sz="1200" dirty="0"/>
              <a:t> </a:t>
            </a:r>
            <a:r>
              <a:rPr lang="en-US" sz="1200" b="1" dirty="0">
                <a:sym typeface="Wingdings" panose="05000000000000000000" pitchFamily="2" charset="2"/>
              </a:rPr>
              <a:t>every  increase of “distance”(***)</a:t>
            </a:r>
            <a:endParaRPr lang="en-US" sz="1200" b="1" dirty="0"/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/>
              <a:t>in fate M, we expect a decrease % of bursting </a:t>
            </a:r>
            <a:r>
              <a:rPr lang="en-US" sz="1200" dirty="0"/>
              <a:t>by a factor of </a:t>
            </a:r>
            <a:r>
              <a:rPr lang="en-US" sz="1200" b="1" dirty="0"/>
              <a:t>26% </a:t>
            </a:r>
            <a:r>
              <a:rPr lang="en-US" sz="1200" b="1" dirty="0">
                <a:sym typeface="Wingdings" panose="05000000000000000000" pitchFamily="2" charset="2"/>
              </a:rPr>
              <a:t>every  increase of “siblings”. NS</a:t>
            </a:r>
            <a:endParaRPr lang="en-US" sz="1200" b="1" dirty="0"/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/>
              <a:t>in fate M, we expect the same odd of fate V when increase the length</a:t>
            </a:r>
            <a:endParaRPr lang="en-US" sz="1200" b="1" dirty="0">
              <a:sym typeface="Wingdings" panose="05000000000000000000" pitchFamily="2" charset="2"/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1200" b="1" dirty="0"/>
              <a:t>in fate M, we expect an increase % of bursting </a:t>
            </a:r>
            <a:r>
              <a:rPr lang="en-US" sz="1200" dirty="0"/>
              <a:t>by a factor of </a:t>
            </a:r>
            <a:r>
              <a:rPr lang="en-US" sz="1200" b="1" dirty="0"/>
              <a:t>31% </a:t>
            </a:r>
            <a:r>
              <a:rPr lang="en-US" sz="1200" b="1" dirty="0">
                <a:sym typeface="Wingdings" panose="05000000000000000000" pitchFamily="2" charset="2"/>
              </a:rPr>
              <a:t>every  increase of “distance”(***)</a:t>
            </a:r>
            <a:endParaRPr lang="en-US" sz="12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0FD9DA-573A-4313-A5E2-534BA55FD7A3}"/>
              </a:ext>
            </a:extLst>
          </p:cNvPr>
          <p:cNvSpPr txBox="1"/>
          <p:nvPr/>
        </p:nvSpPr>
        <p:spPr>
          <a:xfrm>
            <a:off x="14602" y="6159311"/>
            <a:ext cx="10351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highlight>
                  <a:srgbClr val="FFFF00"/>
                </a:highlight>
              </a:rPr>
              <a:t>Concluding</a:t>
            </a:r>
            <a:r>
              <a:rPr lang="it-IT" dirty="0">
                <a:highlight>
                  <a:srgbClr val="FFFF00"/>
                </a:highlight>
              </a:rPr>
              <a:t>: </a:t>
            </a:r>
            <a:r>
              <a:rPr lang="it-IT" dirty="0" err="1">
                <a:highlight>
                  <a:srgbClr val="FFFF00"/>
                </a:highlight>
              </a:rPr>
              <a:t>bursting</a:t>
            </a:r>
            <a:r>
              <a:rPr lang="it-IT" dirty="0">
                <a:highlight>
                  <a:srgbClr val="FFFF00"/>
                </a:highlight>
              </a:rPr>
              <a:t> of V or M </a:t>
            </a:r>
            <a:r>
              <a:rPr lang="it-IT" dirty="0" err="1">
                <a:highlight>
                  <a:srgbClr val="FFFF00"/>
                </a:highlight>
              </a:rPr>
              <a:t>is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affected</a:t>
            </a:r>
            <a:r>
              <a:rPr lang="it-IT" dirty="0">
                <a:highlight>
                  <a:srgbClr val="FFFF00"/>
                </a:highlight>
              </a:rPr>
              <a:t> by </a:t>
            </a:r>
            <a:r>
              <a:rPr lang="it-IT" dirty="0" err="1">
                <a:highlight>
                  <a:srgbClr val="FFFF00"/>
                </a:highlight>
              </a:rPr>
              <a:t>other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buds</a:t>
            </a:r>
            <a:r>
              <a:rPr lang="it-IT" dirty="0">
                <a:highlight>
                  <a:srgbClr val="FFFF00"/>
                </a:highlight>
              </a:rPr>
              <a:t> in the </a:t>
            </a:r>
            <a:r>
              <a:rPr lang="it-IT" dirty="0" err="1">
                <a:highlight>
                  <a:srgbClr val="FFFF00"/>
                </a:highlight>
              </a:rPr>
              <a:t>same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node</a:t>
            </a:r>
            <a:r>
              <a:rPr lang="it-IT" dirty="0">
                <a:highlight>
                  <a:srgbClr val="FFFF00"/>
                </a:highlight>
              </a:rPr>
              <a:t>. The </a:t>
            </a:r>
            <a:r>
              <a:rPr lang="it-IT" dirty="0" err="1">
                <a:highlight>
                  <a:srgbClr val="FFFF00"/>
                </a:highlight>
              </a:rPr>
              <a:t>bursting</a:t>
            </a:r>
            <a:r>
              <a:rPr lang="it-IT" dirty="0">
                <a:highlight>
                  <a:srgbClr val="FFFF00"/>
                </a:highlight>
              </a:rPr>
              <a:t> of </a:t>
            </a:r>
            <a:r>
              <a:rPr lang="it-IT" dirty="0" err="1">
                <a:highlight>
                  <a:srgbClr val="FFFF00"/>
                </a:highlight>
              </a:rPr>
              <a:t>both</a:t>
            </a:r>
            <a:r>
              <a:rPr lang="it-IT" dirty="0">
                <a:highlight>
                  <a:srgbClr val="FFFF00"/>
                </a:highlight>
              </a:rPr>
              <a:t> M and V </a:t>
            </a:r>
            <a:r>
              <a:rPr lang="it-IT" dirty="0" err="1">
                <a:highlight>
                  <a:srgbClr val="FFFF00"/>
                </a:highlight>
              </a:rPr>
              <a:t>is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effected</a:t>
            </a:r>
            <a:r>
              <a:rPr lang="it-IT" dirty="0">
                <a:highlight>
                  <a:srgbClr val="FFFF00"/>
                </a:highlight>
              </a:rPr>
              <a:t> by </a:t>
            </a:r>
            <a:r>
              <a:rPr lang="it-IT" dirty="0" err="1">
                <a:highlight>
                  <a:srgbClr val="FFFF00"/>
                </a:highlight>
              </a:rPr>
              <a:t>distance</a:t>
            </a:r>
            <a:r>
              <a:rPr lang="it-IT" dirty="0">
                <a:highlight>
                  <a:srgbClr val="FFFF00"/>
                </a:highlight>
              </a:rPr>
              <a:t>(+ for M and – for V) and by </a:t>
            </a:r>
            <a:r>
              <a:rPr lang="it-IT" dirty="0" err="1">
                <a:highlight>
                  <a:srgbClr val="FFFF00"/>
                </a:highlight>
              </a:rPr>
              <a:t>length</a:t>
            </a:r>
            <a:r>
              <a:rPr lang="it-IT" dirty="0">
                <a:highlight>
                  <a:srgbClr val="FFFF00"/>
                </a:highlight>
              </a:rPr>
              <a:t> (</a:t>
            </a:r>
            <a:r>
              <a:rPr lang="it-IT" dirty="0" err="1">
                <a:highlight>
                  <a:srgbClr val="FFFF00"/>
                </a:highlight>
              </a:rPr>
              <a:t>both</a:t>
            </a:r>
            <a:r>
              <a:rPr lang="it-IT" dirty="0">
                <a:highlight>
                  <a:srgbClr val="FFFF00"/>
                </a:highlight>
              </a:rPr>
              <a:t> -)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6D78DB-4195-4969-B816-F2850A223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790" y="983231"/>
            <a:ext cx="8018010" cy="215668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2BFCB7FB-E050-44AE-8AD9-A83F8F4A6FE1}"/>
              </a:ext>
            </a:extLst>
          </p:cNvPr>
          <p:cNvSpPr/>
          <p:nvPr/>
        </p:nvSpPr>
        <p:spPr>
          <a:xfrm>
            <a:off x="3448301" y="972746"/>
            <a:ext cx="465826" cy="236798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52FA1FA9-67B2-4D04-865D-C69B1C8FA8FC}"/>
              </a:ext>
            </a:extLst>
          </p:cNvPr>
          <p:cNvCxnSpPr>
            <a:cxnSpLocks/>
            <a:stCxn id="6" idx="2"/>
            <a:endCxn id="22" idx="1"/>
          </p:cNvCxnSpPr>
          <p:nvPr/>
        </p:nvCxnSpPr>
        <p:spPr>
          <a:xfrm rot="10800000" flipH="1" flipV="1">
            <a:off x="3448301" y="1091145"/>
            <a:ext cx="67208" cy="594904"/>
          </a:xfrm>
          <a:prstGeom prst="curvedConnector4">
            <a:avLst>
              <a:gd name="adj1" fmla="val -340138"/>
              <a:gd name="adj2" fmla="val 57036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3B1DD933-50E7-41A8-AE0F-B22A3BE936C5}"/>
              </a:ext>
            </a:extLst>
          </p:cNvPr>
          <p:cNvSpPr/>
          <p:nvPr/>
        </p:nvSpPr>
        <p:spPr>
          <a:xfrm>
            <a:off x="3447290" y="1651371"/>
            <a:ext cx="465826" cy="236798"/>
          </a:xfrm>
          <a:prstGeom prst="ellips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2A19CE-46C3-4B46-9DA8-0DB9DE0FD677}"/>
              </a:ext>
            </a:extLst>
          </p:cNvPr>
          <p:cNvSpPr txBox="1"/>
          <p:nvPr/>
        </p:nvSpPr>
        <p:spPr>
          <a:xfrm>
            <a:off x="2421146" y="1075738"/>
            <a:ext cx="798693" cy="26161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100" dirty="0" err="1"/>
              <a:t>Exp</a:t>
            </a:r>
            <a:r>
              <a:rPr lang="it-IT" sz="1100" dirty="0"/>
              <a:t>(</a:t>
            </a:r>
            <a:r>
              <a:rPr lang="it-IT" sz="1100" dirty="0" err="1"/>
              <a:t>coef</a:t>
            </a:r>
            <a:r>
              <a:rPr lang="it-IT" sz="1100" dirty="0"/>
              <a:t>)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55189B3-6E83-4823-8BCF-C2E9F31FAF7A}"/>
              </a:ext>
            </a:extLst>
          </p:cNvPr>
          <p:cNvSpPr/>
          <p:nvPr/>
        </p:nvSpPr>
        <p:spPr>
          <a:xfrm>
            <a:off x="3447290" y="2354189"/>
            <a:ext cx="465826" cy="236798"/>
          </a:xfrm>
          <a:prstGeom prst="ellipse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6E134A65-24DE-4E98-A1AF-7412CC0BD8CD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424566" y="1793963"/>
            <a:ext cx="67208" cy="594904"/>
          </a:xfrm>
          <a:prstGeom prst="curvedConnector4">
            <a:avLst>
              <a:gd name="adj1" fmla="val -340138"/>
              <a:gd name="adj2" fmla="val 57036"/>
            </a:avLst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5EB2693-72D1-4BE4-9E90-475EA2198B8D}"/>
              </a:ext>
            </a:extLst>
          </p:cNvPr>
          <p:cNvSpPr txBox="1"/>
          <p:nvPr/>
        </p:nvSpPr>
        <p:spPr>
          <a:xfrm>
            <a:off x="1740978" y="2571698"/>
            <a:ext cx="1694950" cy="2616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100" dirty="0" err="1"/>
              <a:t>Exp</a:t>
            </a:r>
            <a:r>
              <a:rPr lang="it-IT" sz="1100" dirty="0"/>
              <a:t>(</a:t>
            </a:r>
            <a:r>
              <a:rPr lang="it-IT" sz="1100" dirty="0" err="1"/>
              <a:t>coef</a:t>
            </a:r>
            <a:r>
              <a:rPr lang="it-IT" sz="1100" dirty="0"/>
              <a:t>)/1+Exp(</a:t>
            </a:r>
            <a:r>
              <a:rPr lang="it-IT" sz="1100" dirty="0" err="1"/>
              <a:t>coef</a:t>
            </a:r>
            <a:r>
              <a:rPr lang="it-IT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558449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length</a:t>
            </a:r>
            <a:r>
              <a:rPr lang="it-IT" sz="1200" dirty="0"/>
              <a:t>(</a:t>
            </a:r>
            <a:r>
              <a:rPr lang="it-IT" sz="1200" dirty="0" err="1"/>
              <a:t>nodes</a:t>
            </a:r>
            <a:r>
              <a:rPr lang="it-IT" sz="1200" dirty="0"/>
              <a:t>)+</a:t>
            </a:r>
            <a:r>
              <a:rPr lang="it-IT" sz="1200" dirty="0" err="1"/>
              <a:t>distance+rank+m+v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49</a:t>
            </a:fld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C0C5D9B-7FF3-4050-8284-0499A2B53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2B995FC-09C5-43BD-A12A-2ABA0B2994B7}"/>
              </a:ext>
            </a:extLst>
          </p:cNvPr>
          <p:cNvSpPr/>
          <p:nvPr/>
        </p:nvSpPr>
        <p:spPr>
          <a:xfrm>
            <a:off x="10751999" y="525231"/>
            <a:ext cx="675125" cy="12462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0C9F61-80AA-413C-A882-45647475C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32" y="1367983"/>
            <a:ext cx="5116460" cy="437934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30FD9DA-573A-4313-A5E2-534BA55FD7A3}"/>
              </a:ext>
            </a:extLst>
          </p:cNvPr>
          <p:cNvSpPr txBox="1"/>
          <p:nvPr/>
        </p:nvSpPr>
        <p:spPr>
          <a:xfrm>
            <a:off x="658708" y="6009603"/>
            <a:ext cx="10351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highlight>
                  <a:srgbClr val="FFFF00"/>
                </a:highlight>
              </a:rPr>
              <a:t>Concluding</a:t>
            </a:r>
            <a:r>
              <a:rPr lang="it-IT" dirty="0">
                <a:highlight>
                  <a:srgbClr val="FFFF00"/>
                </a:highlight>
              </a:rPr>
              <a:t>: </a:t>
            </a:r>
            <a:r>
              <a:rPr lang="it-IT" dirty="0" err="1">
                <a:highlight>
                  <a:srgbClr val="FFFF00"/>
                </a:highlight>
              </a:rPr>
              <a:t>bursting</a:t>
            </a:r>
            <a:r>
              <a:rPr lang="it-IT" dirty="0">
                <a:highlight>
                  <a:srgbClr val="FFFF00"/>
                </a:highlight>
              </a:rPr>
              <a:t> of V or M </a:t>
            </a:r>
            <a:r>
              <a:rPr lang="it-IT" dirty="0" err="1">
                <a:highlight>
                  <a:srgbClr val="FFFF00"/>
                </a:highlight>
              </a:rPr>
              <a:t>is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affected</a:t>
            </a:r>
            <a:r>
              <a:rPr lang="it-IT" dirty="0">
                <a:highlight>
                  <a:srgbClr val="FFFF00"/>
                </a:highlight>
              </a:rPr>
              <a:t> by </a:t>
            </a:r>
            <a:r>
              <a:rPr lang="it-IT" dirty="0" err="1">
                <a:highlight>
                  <a:srgbClr val="FFFF00"/>
                </a:highlight>
              </a:rPr>
              <a:t>other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buds</a:t>
            </a:r>
            <a:r>
              <a:rPr lang="it-IT" dirty="0">
                <a:highlight>
                  <a:srgbClr val="FFFF00"/>
                </a:highlight>
              </a:rPr>
              <a:t> in the </a:t>
            </a:r>
            <a:r>
              <a:rPr lang="it-IT" dirty="0" err="1">
                <a:highlight>
                  <a:srgbClr val="FFFF00"/>
                </a:highlight>
              </a:rPr>
              <a:t>same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node</a:t>
            </a:r>
            <a:r>
              <a:rPr lang="it-IT" dirty="0">
                <a:highlight>
                  <a:srgbClr val="FFFF00"/>
                </a:highlight>
              </a:rPr>
              <a:t>. The </a:t>
            </a:r>
            <a:r>
              <a:rPr lang="it-IT" dirty="0" err="1">
                <a:highlight>
                  <a:srgbClr val="FFFF00"/>
                </a:highlight>
              </a:rPr>
              <a:t>bursting</a:t>
            </a:r>
            <a:r>
              <a:rPr lang="it-IT" dirty="0">
                <a:highlight>
                  <a:srgbClr val="FFFF00"/>
                </a:highlight>
              </a:rPr>
              <a:t> of </a:t>
            </a:r>
            <a:r>
              <a:rPr lang="it-IT" dirty="0" err="1">
                <a:highlight>
                  <a:srgbClr val="FFFF00"/>
                </a:highlight>
              </a:rPr>
              <a:t>both</a:t>
            </a:r>
            <a:r>
              <a:rPr lang="it-IT" dirty="0">
                <a:highlight>
                  <a:srgbClr val="FFFF00"/>
                </a:highlight>
              </a:rPr>
              <a:t> M and V </a:t>
            </a:r>
            <a:r>
              <a:rPr lang="it-IT" dirty="0" err="1">
                <a:highlight>
                  <a:srgbClr val="FFFF00"/>
                </a:highlight>
              </a:rPr>
              <a:t>is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effected</a:t>
            </a:r>
            <a:r>
              <a:rPr lang="it-IT" dirty="0">
                <a:highlight>
                  <a:srgbClr val="FFFF00"/>
                </a:highlight>
              </a:rPr>
              <a:t> by </a:t>
            </a:r>
            <a:r>
              <a:rPr lang="it-IT" dirty="0" err="1">
                <a:highlight>
                  <a:srgbClr val="FFFF00"/>
                </a:highlight>
              </a:rPr>
              <a:t>distance</a:t>
            </a:r>
            <a:r>
              <a:rPr lang="it-IT" dirty="0">
                <a:highlight>
                  <a:srgbClr val="FFFF00"/>
                </a:highlight>
              </a:rPr>
              <a:t>(+ for M and – for V) and by </a:t>
            </a:r>
            <a:r>
              <a:rPr lang="it-IT" dirty="0" err="1">
                <a:highlight>
                  <a:srgbClr val="FFFF00"/>
                </a:highlight>
              </a:rPr>
              <a:t>length</a:t>
            </a:r>
            <a:r>
              <a:rPr lang="it-IT" dirty="0">
                <a:highlight>
                  <a:srgbClr val="FFFF00"/>
                </a:highlight>
              </a:rPr>
              <a:t> (</a:t>
            </a:r>
            <a:r>
              <a:rPr lang="it-IT" dirty="0" err="1">
                <a:highlight>
                  <a:srgbClr val="FFFF00"/>
                </a:highlight>
              </a:rPr>
              <a:t>both</a:t>
            </a:r>
            <a:r>
              <a:rPr lang="it-IT" dirty="0">
                <a:highlight>
                  <a:srgbClr val="FFFF00"/>
                </a:highlight>
              </a:rPr>
              <a:t> +)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C4FF7-74F4-4AC3-84C4-63CE30EED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2909" y="1313432"/>
            <a:ext cx="5303509" cy="4379343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0C4B34FD-7AFA-4F3A-9730-7196E8F4925C}"/>
              </a:ext>
            </a:extLst>
          </p:cNvPr>
          <p:cNvSpPr/>
          <p:nvPr/>
        </p:nvSpPr>
        <p:spPr>
          <a:xfrm>
            <a:off x="264543" y="5055079"/>
            <a:ext cx="902899" cy="434938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83C69E-367E-4987-A07D-03917E61418F}"/>
              </a:ext>
            </a:extLst>
          </p:cNvPr>
          <p:cNvSpPr/>
          <p:nvPr/>
        </p:nvSpPr>
        <p:spPr>
          <a:xfrm>
            <a:off x="6750117" y="5000654"/>
            <a:ext cx="902899" cy="434938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7DBE4CC-16DA-4B1A-B91B-05123889D2FC}"/>
              </a:ext>
            </a:extLst>
          </p:cNvPr>
          <p:cNvSpPr/>
          <p:nvPr/>
        </p:nvSpPr>
        <p:spPr>
          <a:xfrm>
            <a:off x="3621460" y="1490961"/>
            <a:ext cx="1496879" cy="23011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CDE9F42-5C68-4C14-A215-441D44C15B0A}"/>
              </a:ext>
            </a:extLst>
          </p:cNvPr>
          <p:cNvSpPr/>
          <p:nvPr/>
        </p:nvSpPr>
        <p:spPr>
          <a:xfrm>
            <a:off x="9253269" y="1506216"/>
            <a:ext cx="948906" cy="23011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5054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D573424-E291-42DC-81E5-5FC2D119ACBE}"/>
              </a:ext>
            </a:extLst>
          </p:cNvPr>
          <p:cNvSpPr/>
          <p:nvPr/>
        </p:nvSpPr>
        <p:spPr>
          <a:xfrm>
            <a:off x="4695078" y="31721"/>
            <a:ext cx="280185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Next winter observations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1DFD159-F3BA-480D-BBD0-9F486C525D9A}"/>
              </a:ext>
            </a:extLst>
          </p:cNvPr>
          <p:cNvSpPr/>
          <p:nvPr/>
        </p:nvSpPr>
        <p:spPr>
          <a:xfrm>
            <a:off x="796171" y="4824961"/>
            <a:ext cx="123825" cy="152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430BA3C-26F2-405C-AD49-FFF2158F8410}"/>
              </a:ext>
            </a:extLst>
          </p:cNvPr>
          <p:cNvSpPr/>
          <p:nvPr/>
        </p:nvSpPr>
        <p:spPr>
          <a:xfrm>
            <a:off x="774589" y="5130536"/>
            <a:ext cx="123825" cy="152400"/>
          </a:xfrm>
          <a:prstGeom prst="ellipse">
            <a:avLst/>
          </a:prstGeom>
          <a:solidFill>
            <a:srgbClr val="FF66FF"/>
          </a:solidFill>
          <a:ln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491321C-FD21-4DA6-8760-0030DAA3D9DD}"/>
              </a:ext>
            </a:extLst>
          </p:cNvPr>
          <p:cNvSpPr/>
          <p:nvPr/>
        </p:nvSpPr>
        <p:spPr>
          <a:xfrm>
            <a:off x="821454" y="5464981"/>
            <a:ext cx="123825" cy="1524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BD0379F-E0FB-4E18-BBD2-4A480D9AA6A1}"/>
              </a:ext>
            </a:extLst>
          </p:cNvPr>
          <p:cNvSpPr/>
          <p:nvPr/>
        </p:nvSpPr>
        <p:spPr>
          <a:xfrm>
            <a:off x="836501" y="5751893"/>
            <a:ext cx="45719" cy="86677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74EF46-7447-458E-84FB-ED375FEB38C1}"/>
              </a:ext>
            </a:extLst>
          </p:cNvPr>
          <p:cNvSpPr txBox="1"/>
          <p:nvPr/>
        </p:nvSpPr>
        <p:spPr>
          <a:xfrm>
            <a:off x="980164" y="5667246"/>
            <a:ext cx="252830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catkin</a:t>
            </a:r>
            <a:endParaRPr lang="it-IT" sz="252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537AB3-8833-4BFC-A059-283DBCBC8DB9}"/>
              </a:ext>
            </a:extLst>
          </p:cNvPr>
          <p:cNvSpPr txBox="1"/>
          <p:nvPr/>
        </p:nvSpPr>
        <p:spPr>
          <a:xfrm>
            <a:off x="887069" y="5284169"/>
            <a:ext cx="41279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Blind </a:t>
            </a:r>
            <a:r>
              <a:rPr lang="it-IT" sz="2520" dirty="0" err="1"/>
              <a:t>node</a:t>
            </a:r>
            <a:endParaRPr lang="it-IT" sz="252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233524-31A8-4D33-A0AF-486894D7DB52}"/>
              </a:ext>
            </a:extLst>
          </p:cNvPr>
          <p:cNvSpPr txBox="1"/>
          <p:nvPr/>
        </p:nvSpPr>
        <p:spPr>
          <a:xfrm>
            <a:off x="860626" y="4959124"/>
            <a:ext cx="304743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Mixed </a:t>
            </a:r>
            <a:r>
              <a:rPr lang="it-IT" sz="2520" dirty="0" err="1"/>
              <a:t>bud</a:t>
            </a:r>
            <a:endParaRPr lang="it-IT" sz="252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7EEDDD3-35E9-4F94-996D-201C1F6DD38C}"/>
              </a:ext>
            </a:extLst>
          </p:cNvPr>
          <p:cNvSpPr txBox="1"/>
          <p:nvPr/>
        </p:nvSpPr>
        <p:spPr>
          <a:xfrm>
            <a:off x="898414" y="4646486"/>
            <a:ext cx="326917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vegetative </a:t>
            </a:r>
            <a:r>
              <a:rPr lang="it-IT" sz="2520" dirty="0" err="1"/>
              <a:t>bud</a:t>
            </a:r>
            <a:endParaRPr lang="it-IT" sz="2520" dirty="0"/>
          </a:p>
        </p:txBody>
      </p:sp>
      <p:pic>
        <p:nvPicPr>
          <p:cNvPr id="73" name="Picture 72" descr="A picture containing outdoor, sky, person, plant&#10;&#10;Description automatically generated">
            <a:extLst>
              <a:ext uri="{FF2B5EF4-FFF2-40B4-BE49-F238E27FC236}">
                <a16:creationId xmlns:a16="http://schemas.microsoft.com/office/drawing/2014/main" id="{385C3AE6-BCD0-40DF-AC47-47A6730E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399" y="574263"/>
            <a:ext cx="3648384" cy="4864512"/>
          </a:xfrm>
          <a:prstGeom prst="rect">
            <a:avLst/>
          </a:prstGeom>
        </p:spPr>
      </p:pic>
      <p:sp>
        <p:nvSpPr>
          <p:cNvPr id="80" name="Oval 79">
            <a:extLst>
              <a:ext uri="{FF2B5EF4-FFF2-40B4-BE49-F238E27FC236}">
                <a16:creationId xmlns:a16="http://schemas.microsoft.com/office/drawing/2014/main" id="{B92E254F-AAC5-491B-AD8F-A7DA76D3D7F4}"/>
              </a:ext>
            </a:extLst>
          </p:cNvPr>
          <p:cNvSpPr/>
          <p:nvPr/>
        </p:nvSpPr>
        <p:spPr>
          <a:xfrm rot="1634335">
            <a:off x="7011927" y="1499565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F9490F-498E-47D3-8F65-C5D2DE1D941C}"/>
              </a:ext>
            </a:extLst>
          </p:cNvPr>
          <p:cNvSpPr/>
          <p:nvPr/>
        </p:nvSpPr>
        <p:spPr>
          <a:xfrm rot="719367">
            <a:off x="7489183" y="1757546"/>
            <a:ext cx="530074" cy="12070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22B399C-7F1D-4CF8-B7A9-413C39A38C01}"/>
              </a:ext>
            </a:extLst>
          </p:cNvPr>
          <p:cNvCxnSpPr>
            <a:cxnSpLocks/>
            <a:stCxn id="118" idx="5"/>
          </p:cNvCxnSpPr>
          <p:nvPr/>
        </p:nvCxnSpPr>
        <p:spPr>
          <a:xfrm>
            <a:off x="2622385" y="2041850"/>
            <a:ext cx="3349945" cy="39208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1895C4B-B34A-4509-B18A-37D2CA058A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6124728" y="2639718"/>
            <a:ext cx="875994" cy="347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E94C985-3ECC-4EF1-86EB-9CDE274D23BB}"/>
              </a:ext>
            </a:extLst>
          </p:cNvPr>
          <p:cNvSpPr txBox="1"/>
          <p:nvPr/>
        </p:nvSpPr>
        <p:spPr>
          <a:xfrm>
            <a:off x="5267324" y="6147377"/>
            <a:ext cx="547687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/>
              <a:t>SYLLEPTIC SHOOTS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E7936586-B6B6-4F63-AE88-6CD186B4F36E}"/>
              </a:ext>
            </a:extLst>
          </p:cNvPr>
          <p:cNvSpPr/>
          <p:nvPr/>
        </p:nvSpPr>
        <p:spPr>
          <a:xfrm rot="719367">
            <a:off x="5519805" y="316563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96AFE59-9DC4-4AC4-9959-CAAE21A57198}"/>
              </a:ext>
            </a:extLst>
          </p:cNvPr>
          <p:cNvSpPr/>
          <p:nvPr/>
        </p:nvSpPr>
        <p:spPr>
          <a:xfrm rot="214394">
            <a:off x="3811914" y="3024844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CD2E8B6C-D53F-4EA6-A58D-731D53971D44}"/>
              </a:ext>
            </a:extLst>
          </p:cNvPr>
          <p:cNvSpPr/>
          <p:nvPr/>
        </p:nvSpPr>
        <p:spPr>
          <a:xfrm rot="214394">
            <a:off x="2435794" y="1580560"/>
            <a:ext cx="232601" cy="534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5BDFD2-A5F9-4846-9064-29854F3F8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693" y="1086029"/>
            <a:ext cx="4665849" cy="396753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235B1A7-1269-471F-9538-F37970FA6984}"/>
              </a:ext>
            </a:extLst>
          </p:cNvPr>
          <p:cNvCxnSpPr/>
          <p:nvPr/>
        </p:nvCxnSpPr>
        <p:spPr>
          <a:xfrm>
            <a:off x="337246" y="4288855"/>
            <a:ext cx="506978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0DAF4CB-06AF-4BD0-A1FF-93BBD1C657D2}"/>
              </a:ext>
            </a:extLst>
          </p:cNvPr>
          <p:cNvCxnSpPr/>
          <p:nvPr/>
        </p:nvCxnSpPr>
        <p:spPr>
          <a:xfrm>
            <a:off x="337246" y="4425352"/>
            <a:ext cx="50697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D42B514-58D8-4328-8EB5-C21F2BFC2381}"/>
              </a:ext>
            </a:extLst>
          </p:cNvPr>
          <p:cNvSpPr txBox="1"/>
          <p:nvPr/>
        </p:nvSpPr>
        <p:spPr>
          <a:xfrm>
            <a:off x="945279" y="3981660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Proleptic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5F6497-C241-45D5-B711-81E1201E9305}"/>
              </a:ext>
            </a:extLst>
          </p:cNvPr>
          <p:cNvSpPr txBox="1"/>
          <p:nvPr/>
        </p:nvSpPr>
        <p:spPr>
          <a:xfrm>
            <a:off x="1006459" y="4288855"/>
            <a:ext cx="23694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Sylleptic</a:t>
            </a:r>
            <a:r>
              <a:rPr lang="it-IT" sz="2520" dirty="0"/>
              <a:t> </a:t>
            </a:r>
            <a:r>
              <a:rPr lang="it-IT" sz="2520" dirty="0" err="1"/>
              <a:t>shoot</a:t>
            </a:r>
            <a:endParaRPr lang="it-IT" sz="252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F863F0-DE54-414E-AD8D-0826789CBA97}"/>
              </a:ext>
            </a:extLst>
          </p:cNvPr>
          <p:cNvSpPr txBox="1"/>
          <p:nvPr/>
        </p:nvSpPr>
        <p:spPr>
          <a:xfrm>
            <a:off x="5403558" y="2877306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8D52D5-4819-4AC4-A94F-49FBE251D37C}"/>
              </a:ext>
            </a:extLst>
          </p:cNvPr>
          <p:cNvSpPr txBox="1"/>
          <p:nvPr/>
        </p:nvSpPr>
        <p:spPr>
          <a:xfrm>
            <a:off x="4030505" y="4082898"/>
            <a:ext cx="131401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n+1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6E4379-26B6-4F74-BA01-2D6B2AF1BDEC}"/>
              </a:ext>
            </a:extLst>
          </p:cNvPr>
          <p:cNvSpPr txBox="1"/>
          <p:nvPr/>
        </p:nvSpPr>
        <p:spPr>
          <a:xfrm>
            <a:off x="5301793" y="2429530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6878A1-B42A-4E0E-A470-05AF68CF17C6}"/>
              </a:ext>
            </a:extLst>
          </p:cNvPr>
          <p:cNvSpPr txBox="1"/>
          <p:nvPr/>
        </p:nvSpPr>
        <p:spPr>
          <a:xfrm>
            <a:off x="4770491" y="1166443"/>
            <a:ext cx="99020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2DF937-9C6E-4A28-A0FB-6EF0D9D6C05B}"/>
              </a:ext>
            </a:extLst>
          </p:cNvPr>
          <p:cNvSpPr txBox="1"/>
          <p:nvPr/>
        </p:nvSpPr>
        <p:spPr>
          <a:xfrm>
            <a:off x="5220445" y="5025080"/>
            <a:ext cx="125310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20" dirty="0" err="1"/>
              <a:t>Year</a:t>
            </a:r>
            <a:r>
              <a:rPr lang="it-IT" sz="2520" dirty="0"/>
              <a:t> n-1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98FCD9-37A7-4151-BC53-3989A184F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9108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B215D-C3AB-4076-A7D7-FF1BF043BBDB}"/>
              </a:ext>
            </a:extLst>
          </p:cNvPr>
          <p:cNvSpPr txBox="1"/>
          <p:nvPr/>
        </p:nvSpPr>
        <p:spPr>
          <a:xfrm>
            <a:off x="115626" y="905519"/>
            <a:ext cx="79685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New </a:t>
            </a:r>
            <a:r>
              <a:rPr lang="it-IT" sz="1500" dirty="0" err="1"/>
              <a:t>shoots</a:t>
            </a:r>
            <a:r>
              <a:rPr lang="it-IT" sz="1500" dirty="0"/>
              <a:t> (1=</a:t>
            </a:r>
            <a:r>
              <a:rPr lang="it-IT" sz="1500" dirty="0" err="1"/>
              <a:t>present</a:t>
            </a:r>
            <a:r>
              <a:rPr lang="it-IT" sz="1500" dirty="0"/>
              <a:t>, 0=</a:t>
            </a:r>
            <a:r>
              <a:rPr lang="it-IT" sz="1500" dirty="0" err="1"/>
              <a:t>absent</a:t>
            </a:r>
            <a:r>
              <a:rPr lang="it-IT" sz="1500" dirty="0"/>
              <a:t>), from V </a:t>
            </a:r>
            <a:r>
              <a:rPr lang="it-IT" sz="1500" dirty="0" err="1"/>
              <a:t>buds</a:t>
            </a:r>
            <a:r>
              <a:rPr lang="it-IT" sz="1500" dirty="0"/>
              <a:t>, </a:t>
            </a:r>
            <a:r>
              <a:rPr lang="it-IT" sz="1500" dirty="0" err="1"/>
              <a:t>related</a:t>
            </a:r>
            <a:r>
              <a:rPr lang="it-IT" sz="1500" dirty="0"/>
              <a:t> to </a:t>
            </a:r>
            <a:r>
              <a:rPr lang="it-IT" sz="1500" dirty="0" err="1"/>
              <a:t>parent</a:t>
            </a:r>
            <a:r>
              <a:rPr lang="it-IT" sz="1500" dirty="0"/>
              <a:t> </a:t>
            </a:r>
            <a:r>
              <a:rPr lang="it-IT" sz="1500" dirty="0" err="1"/>
              <a:t>length</a:t>
            </a:r>
            <a:r>
              <a:rPr lang="it-IT" sz="1500" dirty="0"/>
              <a:t> </a:t>
            </a:r>
            <a:r>
              <a:rPr lang="it-IT" sz="1500" b="1" dirty="0"/>
              <a:t> in</a:t>
            </a:r>
            <a:r>
              <a:rPr lang="it-IT" sz="1500" dirty="0"/>
              <a:t> PROLEPTIC </a:t>
            </a:r>
            <a:r>
              <a:rPr lang="it-IT" sz="1500" dirty="0" err="1"/>
              <a:t>shoots</a:t>
            </a:r>
            <a:endParaRPr lang="it-IT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AEC30-51B0-4205-A869-4943CDB58B1B}"/>
              </a:ext>
            </a:extLst>
          </p:cNvPr>
          <p:cNvSpPr/>
          <p:nvPr/>
        </p:nvSpPr>
        <p:spPr>
          <a:xfrm>
            <a:off x="146163" y="194273"/>
            <a:ext cx="1906567" cy="57194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188B0-1793-4E81-8EF0-FDF6358418AE}"/>
              </a:ext>
            </a:extLst>
          </p:cNvPr>
          <p:cNvSpPr txBox="1"/>
          <p:nvPr/>
        </p:nvSpPr>
        <p:spPr>
          <a:xfrm>
            <a:off x="5190192" y="254526"/>
            <a:ext cx="5269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~</a:t>
            </a:r>
            <a:r>
              <a:rPr lang="it-IT" sz="1200" dirty="0" err="1"/>
              <a:t>length</a:t>
            </a:r>
            <a:r>
              <a:rPr lang="it-IT" sz="1200" dirty="0"/>
              <a:t>(cm)+</a:t>
            </a:r>
            <a:r>
              <a:rPr lang="it-IT" sz="1200" dirty="0" err="1"/>
              <a:t>length</a:t>
            </a:r>
            <a:r>
              <a:rPr lang="it-IT" sz="1200" dirty="0"/>
              <a:t>(</a:t>
            </a:r>
            <a:r>
              <a:rPr lang="it-IT" sz="1200" dirty="0" err="1"/>
              <a:t>nodes</a:t>
            </a:r>
            <a:r>
              <a:rPr lang="it-IT" sz="1200" dirty="0"/>
              <a:t>)+</a:t>
            </a:r>
            <a:r>
              <a:rPr lang="it-IT" sz="1200" dirty="0" err="1"/>
              <a:t>distance+rank+m+v</a:t>
            </a:r>
            <a:endParaRPr lang="it-IT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A6AAE-8461-4C75-A2EE-DE6484DD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50</a:t>
            </a:fld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70A1-5894-495E-98C8-8C0EF715B44D}"/>
              </a:ext>
            </a:extLst>
          </p:cNvPr>
          <p:cNvSpPr/>
          <p:nvPr/>
        </p:nvSpPr>
        <p:spPr>
          <a:xfrm>
            <a:off x="2052730" y="-36675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M+V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C0C5D9B-7FF3-4050-8284-0499A2B53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2000" y="120231"/>
            <a:ext cx="1440000" cy="81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2B995FC-09C5-43BD-A12A-2ABA0B2994B7}"/>
              </a:ext>
            </a:extLst>
          </p:cNvPr>
          <p:cNvSpPr/>
          <p:nvPr/>
        </p:nvSpPr>
        <p:spPr>
          <a:xfrm>
            <a:off x="10751999" y="525231"/>
            <a:ext cx="675125" cy="124626"/>
          </a:xfrm>
          <a:prstGeom prst="rect">
            <a:avLst/>
          </a:prstGeom>
          <a:solidFill>
            <a:schemeClr val="accent4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520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2535EB14-9923-49CF-A185-37CE18FDB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9239"/>
            <a:ext cx="6406868" cy="48051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FA241B9-C37E-460E-9008-0E2FFE708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176" y="1346395"/>
            <a:ext cx="4866285" cy="416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0562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8F0B213-65F1-4C13-A57E-3DA52AC59244}"/>
              </a:ext>
            </a:extLst>
          </p:cNvPr>
          <p:cNvSpPr/>
          <p:nvPr/>
        </p:nvSpPr>
        <p:spPr>
          <a:xfrm>
            <a:off x="4963405" y="70640"/>
            <a:ext cx="2322302" cy="3231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First approach to modelling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111CA56-6366-4C34-AF29-FA3980CE78B3}"/>
              </a:ext>
            </a:extLst>
          </p:cNvPr>
          <p:cNvGrpSpPr/>
          <p:nvPr/>
        </p:nvGrpSpPr>
        <p:grpSpPr>
          <a:xfrm>
            <a:off x="2250427" y="1492484"/>
            <a:ext cx="8131220" cy="3827803"/>
            <a:chOff x="273225" y="396762"/>
            <a:chExt cx="8131220" cy="382780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F6BB966-873F-4079-8CAD-216631BBCCC8}"/>
                </a:ext>
              </a:extLst>
            </p:cNvPr>
            <p:cNvGrpSpPr/>
            <p:nvPr/>
          </p:nvGrpSpPr>
          <p:grpSpPr>
            <a:xfrm>
              <a:off x="428015" y="396762"/>
              <a:ext cx="6540718" cy="3827803"/>
              <a:chOff x="594387" y="-509356"/>
              <a:chExt cx="6540718" cy="3827803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7748E01E-9C71-4FC1-9A62-41E46FF827D2}"/>
                  </a:ext>
                </a:extLst>
              </p:cNvPr>
              <p:cNvCxnSpPr>
                <a:cxnSpLocks/>
                <a:stCxn id="22" idx="2"/>
                <a:endCxn id="76" idx="0"/>
              </p:cNvCxnSpPr>
              <p:nvPr/>
            </p:nvCxnSpPr>
            <p:spPr>
              <a:xfrm>
                <a:off x="4284776" y="-158198"/>
                <a:ext cx="2850329" cy="1082956"/>
              </a:xfrm>
              <a:prstGeom prst="straightConnector1">
                <a:avLst/>
              </a:prstGeom>
              <a:ln w="25400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78E6A0-3FDB-4058-8082-96C625B09A03}"/>
                  </a:ext>
                </a:extLst>
              </p:cNvPr>
              <p:cNvSpPr txBox="1"/>
              <p:nvPr/>
            </p:nvSpPr>
            <p:spPr>
              <a:xfrm>
                <a:off x="6063819" y="183225"/>
                <a:ext cx="5508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YES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FF4FA35-A9A4-41A1-87F2-B77B754F38F6}"/>
                  </a:ext>
                </a:extLst>
              </p:cNvPr>
              <p:cNvSpPr txBox="1"/>
              <p:nvPr/>
            </p:nvSpPr>
            <p:spPr>
              <a:xfrm>
                <a:off x="2142732" y="-509356"/>
                <a:ext cx="5196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2000" dirty="0"/>
                  <a:t>NO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6CE1D6-B54B-4047-881C-325B676DADB9}"/>
                  </a:ext>
                </a:extLst>
              </p:cNvPr>
              <p:cNvSpPr/>
              <p:nvPr/>
            </p:nvSpPr>
            <p:spPr>
              <a:xfrm>
                <a:off x="594387" y="2746500"/>
                <a:ext cx="1163044" cy="5719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500" dirty="0"/>
                  <a:t>Box4: do </a:t>
                </a:r>
                <a:r>
                  <a:rPr lang="it-IT" sz="1500" dirty="0" err="1"/>
                  <a:t>you</a:t>
                </a:r>
                <a:r>
                  <a:rPr lang="it-IT" sz="1500" dirty="0"/>
                  <a:t> </a:t>
                </a:r>
                <a:r>
                  <a:rPr lang="it-IT" sz="1500" dirty="0" err="1"/>
                  <a:t>burst</a:t>
                </a:r>
                <a:r>
                  <a:rPr lang="it-IT" sz="1500" dirty="0"/>
                  <a:t>?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096657-311B-4F9F-8E29-9130E0A3FFE2}"/>
                </a:ext>
              </a:extLst>
            </p:cNvPr>
            <p:cNvSpPr/>
            <p:nvPr/>
          </p:nvSpPr>
          <p:spPr>
            <a:xfrm>
              <a:off x="273225" y="2661632"/>
              <a:ext cx="1472623" cy="525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V? 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AF8E6CD-0139-4671-95AC-B2329A00F808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flipH="1">
              <a:off x="1579471" y="3187205"/>
              <a:ext cx="1052711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E923D03-A6E2-4D08-81BE-FF9B0DBABAEA}"/>
                </a:ext>
              </a:extLst>
            </p:cNvPr>
            <p:cNvCxnSpPr>
              <a:cxnSpLocks/>
              <a:stCxn id="27" idx="2"/>
              <a:endCxn id="19" idx="0"/>
            </p:cNvCxnSpPr>
            <p:nvPr/>
          </p:nvCxnSpPr>
          <p:spPr>
            <a:xfrm>
              <a:off x="1009537" y="3187205"/>
              <a:ext cx="0" cy="465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05E7B10-0981-4F16-8750-8DB318436128}"/>
                </a:ext>
              </a:extLst>
            </p:cNvPr>
            <p:cNvSpPr/>
            <p:nvPr/>
          </p:nvSpPr>
          <p:spPr>
            <a:xfrm>
              <a:off x="5587026" y="1830876"/>
              <a:ext cx="2763413" cy="4942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Box2: </a:t>
              </a:r>
              <a:r>
                <a:rPr lang="it-IT" sz="1500" dirty="0" err="1"/>
                <a:t>how</a:t>
              </a:r>
              <a:r>
                <a:rPr lang="it-IT" sz="1500" dirty="0"/>
                <a:t> </a:t>
              </a:r>
              <a:r>
                <a:rPr lang="it-IT" sz="1500" dirty="0" err="1"/>
                <a:t>many</a:t>
              </a:r>
              <a:r>
                <a:rPr lang="it-IT" sz="1500" dirty="0"/>
                <a:t> V and M </a:t>
              </a:r>
              <a:r>
                <a:rPr lang="it-IT" sz="1500" dirty="0" err="1"/>
                <a:t>buds</a:t>
              </a:r>
              <a:r>
                <a:rPr lang="it-IT" sz="1500" dirty="0"/>
                <a:t>? 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372391-C289-4564-8338-516FDB29A5D9}"/>
                </a:ext>
              </a:extLst>
            </p:cNvPr>
            <p:cNvSpPr/>
            <p:nvPr/>
          </p:nvSpPr>
          <p:spPr>
            <a:xfrm>
              <a:off x="5554116" y="2744658"/>
              <a:ext cx="2850329" cy="5255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500" dirty="0"/>
                <a:t>Box3: proportion of V ? 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EF23EEE-7667-478E-93F5-5F9371CCA667}"/>
                </a:ext>
              </a:extLst>
            </p:cNvPr>
            <p:cNvCxnSpPr>
              <a:cxnSpLocks/>
              <a:endCxn id="78" idx="0"/>
            </p:cNvCxnSpPr>
            <p:nvPr/>
          </p:nvCxnSpPr>
          <p:spPr>
            <a:xfrm>
              <a:off x="6979280" y="3281543"/>
              <a:ext cx="23247" cy="416304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72DF8A7-C3CE-40C8-A8D2-4E02BAFF18A3}"/>
                </a:ext>
              </a:extLst>
            </p:cNvPr>
            <p:cNvCxnSpPr>
              <a:cxnSpLocks/>
              <a:stCxn id="76" idx="2"/>
              <a:endCxn id="77" idx="0"/>
            </p:cNvCxnSpPr>
            <p:nvPr/>
          </p:nvCxnSpPr>
          <p:spPr>
            <a:xfrm>
              <a:off x="6968733" y="2325160"/>
              <a:ext cx="10548" cy="41949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51FE23-1966-4320-993F-C9DD9C7737F2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2986739" y="2510672"/>
            <a:ext cx="189449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AC63434-DEA3-42DC-BA39-5BF444186108}"/>
              </a:ext>
            </a:extLst>
          </p:cNvPr>
          <p:cNvSpPr/>
          <p:nvPr/>
        </p:nvSpPr>
        <p:spPr>
          <a:xfrm>
            <a:off x="2416808" y="6000749"/>
            <a:ext cx="1163044" cy="664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1BABDF-FFDD-47CA-8A77-48085A35BDAF}"/>
              </a:ext>
            </a:extLst>
          </p:cNvPr>
          <p:cNvSpPr txBox="1"/>
          <p:nvPr/>
        </p:nvSpPr>
        <p:spPr>
          <a:xfrm>
            <a:off x="4835119" y="479392"/>
            <a:ext cx="2570192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Box0: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How </a:t>
            </a:r>
            <a:r>
              <a:rPr lang="it-IT" sz="1500" dirty="0" err="1">
                <a:solidFill>
                  <a:schemeClr val="bg2"/>
                </a:solidFill>
              </a:rPr>
              <a:t>many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nodes</a:t>
            </a:r>
            <a:r>
              <a:rPr lang="it-IT" sz="1500" dirty="0">
                <a:solidFill>
                  <a:schemeClr val="bg2"/>
                </a:solidFill>
              </a:rPr>
              <a:t> in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shoot</a:t>
            </a:r>
            <a:endParaRPr lang="it-IT" sz="1500" dirty="0">
              <a:solidFill>
                <a:schemeClr val="bg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A13B9E-D232-49BD-B423-70D1E13702BD}"/>
              </a:ext>
            </a:extLst>
          </p:cNvPr>
          <p:cNvSpPr txBox="1"/>
          <p:nvPr/>
        </p:nvSpPr>
        <p:spPr>
          <a:xfrm>
            <a:off x="4493943" y="1297762"/>
            <a:ext cx="3249819" cy="5539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it-IT" sz="1500" dirty="0">
                <a:solidFill>
                  <a:schemeClr val="bg2"/>
                </a:solidFill>
              </a:rPr>
              <a:t>Box1:</a:t>
            </a:r>
          </a:p>
          <a:p>
            <a:pPr lvl="0" algn="ctr"/>
            <a:r>
              <a:rPr lang="it-IT" sz="1500" dirty="0">
                <a:solidFill>
                  <a:schemeClr val="bg2"/>
                </a:solidFill>
              </a:rPr>
              <a:t>Does </a:t>
            </a:r>
            <a:r>
              <a:rPr lang="it-IT" sz="1500" dirty="0" err="1">
                <a:solidFill>
                  <a:schemeClr val="bg2"/>
                </a:solidFill>
              </a:rPr>
              <a:t>that</a:t>
            </a:r>
            <a:r>
              <a:rPr lang="it-IT" sz="1500" dirty="0">
                <a:solidFill>
                  <a:schemeClr val="bg2"/>
                </a:solidFill>
              </a:rPr>
              <a:t> </a:t>
            </a:r>
            <a:r>
              <a:rPr lang="it-IT" sz="1500" dirty="0" err="1">
                <a:solidFill>
                  <a:schemeClr val="bg2"/>
                </a:solidFill>
              </a:rPr>
              <a:t>rank</a:t>
            </a:r>
            <a:r>
              <a:rPr lang="it-IT" sz="1500" dirty="0">
                <a:solidFill>
                  <a:schemeClr val="bg2"/>
                </a:solidFill>
              </a:rPr>
              <a:t> bear a </a:t>
            </a:r>
            <a:r>
              <a:rPr lang="it-IT" sz="1500" dirty="0" err="1">
                <a:solidFill>
                  <a:schemeClr val="bg2"/>
                </a:solidFill>
              </a:rPr>
              <a:t>sylleptic</a:t>
            </a:r>
            <a:r>
              <a:rPr lang="it-IT" sz="1500" dirty="0">
                <a:solidFill>
                  <a:schemeClr val="bg2"/>
                </a:solidFill>
              </a:rPr>
              <a:t>?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C18EC2-7033-44A8-87F1-468F650440E5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6118853" y="1033390"/>
            <a:ext cx="1362" cy="264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3FDA72-68D0-4846-BE98-7B5D32A19010}"/>
              </a:ext>
            </a:extLst>
          </p:cNvPr>
          <p:cNvCxnSpPr>
            <a:cxnSpLocks/>
            <a:stCxn id="22" idx="2"/>
            <a:endCxn id="37" idx="0"/>
          </p:cNvCxnSpPr>
          <p:nvPr/>
        </p:nvCxnSpPr>
        <p:spPr>
          <a:xfrm flipH="1">
            <a:off x="3176188" y="1851760"/>
            <a:ext cx="2942665" cy="133339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1531F3-6C3E-4541-BF87-C497980DA833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2986739" y="5320287"/>
            <a:ext cx="11591" cy="680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1BCBC8-5C81-425A-9002-DFADFCFBCACD}"/>
              </a:ext>
            </a:extLst>
          </p:cNvPr>
          <p:cNvCxnSpPr>
            <a:cxnSpLocks/>
            <a:stCxn id="42" idx="1"/>
            <a:endCxn id="18" idx="1"/>
          </p:cNvCxnSpPr>
          <p:nvPr/>
        </p:nvCxnSpPr>
        <p:spPr>
          <a:xfrm rot="10800000" flipH="1">
            <a:off x="2416807" y="756391"/>
            <a:ext cx="2418311" cy="5576616"/>
          </a:xfrm>
          <a:prstGeom prst="bentConnector3">
            <a:avLst>
              <a:gd name="adj1" fmla="val -9355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DEAB75C-91AB-4DE6-ACA5-BFAA86932AF5}"/>
              </a:ext>
            </a:extLst>
          </p:cNvPr>
          <p:cNvSpPr/>
          <p:nvPr/>
        </p:nvSpPr>
        <p:spPr>
          <a:xfrm>
            <a:off x="8398207" y="4793569"/>
            <a:ext cx="1163044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Box4: do </a:t>
            </a:r>
            <a:r>
              <a:rPr lang="it-IT" sz="1500" dirty="0" err="1"/>
              <a:t>you</a:t>
            </a:r>
            <a:r>
              <a:rPr lang="it-IT" sz="1500" dirty="0"/>
              <a:t> </a:t>
            </a:r>
            <a:r>
              <a:rPr lang="it-IT" sz="1500" dirty="0" err="1"/>
              <a:t>burst</a:t>
            </a:r>
            <a:r>
              <a:rPr lang="it-IT" sz="1500" dirty="0"/>
              <a:t>?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34DC39-8367-40C4-8D1F-105A1F032DBC}"/>
              </a:ext>
            </a:extLst>
          </p:cNvPr>
          <p:cNvSpPr/>
          <p:nvPr/>
        </p:nvSpPr>
        <p:spPr>
          <a:xfrm>
            <a:off x="6452346" y="4762916"/>
            <a:ext cx="1393270" cy="571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Box:3.1Proportion of M?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57D4EB-93AA-45C4-99D5-CBB09715750E}"/>
              </a:ext>
            </a:extLst>
          </p:cNvPr>
          <p:cNvCxnSpPr>
            <a:cxnSpLocks/>
            <a:endCxn id="86" idx="0"/>
          </p:cNvCxnSpPr>
          <p:nvPr/>
        </p:nvCxnSpPr>
        <p:spPr>
          <a:xfrm flipH="1">
            <a:off x="7148981" y="4365953"/>
            <a:ext cx="407953" cy="39696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9F9846-75C4-47C9-8A91-1D4BE6A926D6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7840004" y="5079543"/>
            <a:ext cx="558203" cy="21615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8921310-1AB0-4DE7-B543-96EFE6359C22}"/>
              </a:ext>
            </a:extLst>
          </p:cNvPr>
          <p:cNvSpPr/>
          <p:nvPr/>
        </p:nvSpPr>
        <p:spPr>
          <a:xfrm>
            <a:off x="8363070" y="5987560"/>
            <a:ext cx="1163044" cy="6645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Box5: How </a:t>
            </a:r>
            <a:r>
              <a:rPr lang="it-IT" sz="1200" dirty="0" err="1"/>
              <a:t>many</a:t>
            </a:r>
            <a:r>
              <a:rPr lang="it-IT" sz="1200" dirty="0"/>
              <a:t> </a:t>
            </a:r>
            <a:r>
              <a:rPr lang="it-IT" sz="1200" dirty="0" err="1"/>
              <a:t>nodes</a:t>
            </a:r>
            <a:r>
              <a:rPr lang="it-IT" sz="1200" dirty="0"/>
              <a:t> OF NEW SHOOTS?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155780-C2F0-45DB-9DF7-3AF67A4FB92F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8944592" y="5383825"/>
            <a:ext cx="40677" cy="6037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35927C95-431D-4CB8-A169-DB18DDDE9AD9}"/>
              </a:ext>
            </a:extLst>
          </p:cNvPr>
          <p:cNvCxnSpPr>
            <a:cxnSpLocks/>
            <a:stCxn id="92" idx="3"/>
          </p:cNvCxnSpPr>
          <p:nvPr/>
        </p:nvCxnSpPr>
        <p:spPr>
          <a:xfrm flipH="1" flipV="1">
            <a:off x="7365309" y="693527"/>
            <a:ext cx="2160805" cy="5626291"/>
          </a:xfrm>
          <a:prstGeom prst="bentConnector4">
            <a:avLst>
              <a:gd name="adj1" fmla="val -95757"/>
              <a:gd name="adj2" fmla="val 9983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7C413DF-C02B-4842-831F-58D6773B9B3D}"/>
              </a:ext>
            </a:extLst>
          </p:cNvPr>
          <p:cNvSpPr/>
          <p:nvPr/>
        </p:nvSpPr>
        <p:spPr>
          <a:xfrm>
            <a:off x="1708813" y="1985099"/>
            <a:ext cx="2934749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Box2: </a:t>
            </a:r>
            <a:r>
              <a:rPr lang="it-IT" sz="1500" dirty="0" err="1"/>
              <a:t>how</a:t>
            </a:r>
            <a:r>
              <a:rPr lang="it-IT" sz="1500" dirty="0"/>
              <a:t> </a:t>
            </a: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buds</a:t>
            </a:r>
            <a:r>
              <a:rPr lang="it-IT" sz="1500" dirty="0"/>
              <a:t>(</a:t>
            </a:r>
            <a:r>
              <a:rPr lang="it-IT" sz="1500" dirty="0" err="1"/>
              <a:t>b,v,m</a:t>
            </a:r>
            <a:r>
              <a:rPr lang="it-IT" sz="1500" dirty="0"/>
              <a:t>)?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2BB5A-8131-4857-B3B9-D6C91AAF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51</a:t>
            </a:fld>
            <a:endParaRPr lang="it-IT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D9A6EA-AEF6-49D4-B412-A500FB2F7306}"/>
              </a:ext>
            </a:extLst>
          </p:cNvPr>
          <p:cNvSpPr/>
          <p:nvPr/>
        </p:nvSpPr>
        <p:spPr>
          <a:xfrm>
            <a:off x="3819831" y="3757354"/>
            <a:ext cx="1579105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M?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43E5CE-F982-4878-BA92-5E9B38ED2AED}"/>
              </a:ext>
            </a:extLst>
          </p:cNvPr>
          <p:cNvSpPr/>
          <p:nvPr/>
        </p:nvSpPr>
        <p:spPr>
          <a:xfrm>
            <a:off x="681024" y="3743718"/>
            <a:ext cx="1472623" cy="525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500" dirty="0"/>
              <a:t>Box3: proportion of B?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28552C3-1D94-4188-8FBC-073004C935C9}"/>
              </a:ext>
            </a:extLst>
          </p:cNvPr>
          <p:cNvCxnSpPr>
            <a:cxnSpLocks/>
            <a:stCxn id="37" idx="2"/>
            <a:endCxn id="69" idx="0"/>
          </p:cNvCxnSpPr>
          <p:nvPr/>
        </p:nvCxnSpPr>
        <p:spPr>
          <a:xfrm>
            <a:off x="3176188" y="2510672"/>
            <a:ext cx="1433196" cy="124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8E3AD9F-9918-407C-8A10-D574EAA79CC5}"/>
              </a:ext>
            </a:extLst>
          </p:cNvPr>
          <p:cNvCxnSpPr>
            <a:cxnSpLocks/>
            <a:stCxn id="37" idx="2"/>
            <a:endCxn id="70" idx="0"/>
          </p:cNvCxnSpPr>
          <p:nvPr/>
        </p:nvCxnSpPr>
        <p:spPr>
          <a:xfrm flipH="1">
            <a:off x="1417336" y="2510672"/>
            <a:ext cx="1758852" cy="1233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1C6AD65-4666-4B20-924E-5BFAFFDCB8C9}"/>
              </a:ext>
            </a:extLst>
          </p:cNvPr>
          <p:cNvSpPr txBox="1"/>
          <p:nvPr/>
        </p:nvSpPr>
        <p:spPr>
          <a:xfrm rot="20601623">
            <a:off x="9244789" y="626072"/>
            <a:ext cx="837267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44" name="Picture 43" descr="Chart, histogram&#10;&#10;Description automatically generated">
            <a:extLst>
              <a:ext uri="{FF2B5EF4-FFF2-40B4-BE49-F238E27FC236}">
                <a16:creationId xmlns:a16="http://schemas.microsoft.com/office/drawing/2014/main" id="{EDEA96B9-78B8-4A9F-9A20-756F2A227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6059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lowchart: Collate 44">
            <a:extLst>
              <a:ext uri="{FF2B5EF4-FFF2-40B4-BE49-F238E27FC236}">
                <a16:creationId xmlns:a16="http://schemas.microsoft.com/office/drawing/2014/main" id="{2D4F5A6B-E167-49C7-9AE0-FD5EECE1A5C2}"/>
              </a:ext>
            </a:extLst>
          </p:cNvPr>
          <p:cNvSpPr/>
          <p:nvPr/>
        </p:nvSpPr>
        <p:spPr>
          <a:xfrm rot="4703955">
            <a:off x="8821076" y="-278434"/>
            <a:ext cx="247033" cy="2811706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 descr="Chart&#10;&#10;Description automatically generated">
            <a:extLst>
              <a:ext uri="{FF2B5EF4-FFF2-40B4-BE49-F238E27FC236}">
                <a16:creationId xmlns:a16="http://schemas.microsoft.com/office/drawing/2014/main" id="{FB4744B0-7AA0-47D5-AD80-44CDA752E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1592852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Flowchart: Collate 40">
            <a:extLst>
              <a:ext uri="{FF2B5EF4-FFF2-40B4-BE49-F238E27FC236}">
                <a16:creationId xmlns:a16="http://schemas.microsoft.com/office/drawing/2014/main" id="{42542E64-2009-4335-A7E2-C07DF6F72CD8}"/>
              </a:ext>
            </a:extLst>
          </p:cNvPr>
          <p:cNvSpPr/>
          <p:nvPr/>
        </p:nvSpPr>
        <p:spPr>
          <a:xfrm rot="2309922">
            <a:off x="10253234" y="2723476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69FFD9-B436-4E65-B82B-9C8340FA585D}"/>
              </a:ext>
            </a:extLst>
          </p:cNvPr>
          <p:cNvSpPr txBox="1"/>
          <p:nvPr/>
        </p:nvSpPr>
        <p:spPr>
          <a:xfrm>
            <a:off x="9440264" y="2505462"/>
            <a:ext cx="837267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~</a:t>
            </a: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length_cm+Distance</a:t>
            </a:r>
            <a:endParaRPr kumimoji="0" lang="it-IT" sz="12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FB33DB6-586D-4BA1-AB7B-EE45DEC9B35D}"/>
              </a:ext>
            </a:extLst>
          </p:cNvPr>
          <p:cNvSpPr txBox="1"/>
          <p:nvPr/>
        </p:nvSpPr>
        <p:spPr>
          <a:xfrm>
            <a:off x="9943380" y="3541781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V=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D47BDF-CF2D-412E-B0D4-770BE479C30E}"/>
              </a:ext>
            </a:extLst>
          </p:cNvPr>
          <p:cNvSpPr txBox="1"/>
          <p:nvPr/>
        </p:nvSpPr>
        <p:spPr>
          <a:xfrm>
            <a:off x="5575602" y="4234666"/>
            <a:ext cx="180200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M=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1-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(0.55±0.02)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8828FD79-5C0D-49D0-84A1-10B495368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62" y="3159828"/>
            <a:ext cx="1360168" cy="1020126"/>
          </a:xfrm>
          <a:prstGeom prst="rect">
            <a:avLst/>
          </a:prstGeom>
        </p:spPr>
      </p:pic>
      <p:sp>
        <p:nvSpPr>
          <p:cNvPr id="50" name="Flowchart: Collate 49">
            <a:extLst>
              <a:ext uri="{FF2B5EF4-FFF2-40B4-BE49-F238E27FC236}">
                <a16:creationId xmlns:a16="http://schemas.microsoft.com/office/drawing/2014/main" id="{57D46CCD-EEBB-4188-A84F-C2C227130E52}"/>
              </a:ext>
            </a:extLst>
          </p:cNvPr>
          <p:cNvSpPr/>
          <p:nvPr/>
        </p:nvSpPr>
        <p:spPr>
          <a:xfrm rot="2309922">
            <a:off x="10216271" y="3755652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lowchart: Collate 50">
            <a:extLst>
              <a:ext uri="{FF2B5EF4-FFF2-40B4-BE49-F238E27FC236}">
                <a16:creationId xmlns:a16="http://schemas.microsoft.com/office/drawing/2014/main" id="{310332D6-8254-4F21-B638-807EED27E29F}"/>
              </a:ext>
            </a:extLst>
          </p:cNvPr>
          <p:cNvSpPr/>
          <p:nvPr/>
        </p:nvSpPr>
        <p:spPr>
          <a:xfrm rot="21115515">
            <a:off x="6716543" y="4528061"/>
            <a:ext cx="186665" cy="32309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 descr="Chart, histogram&#10;&#10;Description automatically generated">
            <a:extLst>
              <a:ext uri="{FF2B5EF4-FFF2-40B4-BE49-F238E27FC236}">
                <a16:creationId xmlns:a16="http://schemas.microsoft.com/office/drawing/2014/main" id="{D172A2CD-54A6-4024-921C-721B07DB14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606" y="4614588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Flowchart: Collate 53">
            <a:extLst>
              <a:ext uri="{FF2B5EF4-FFF2-40B4-BE49-F238E27FC236}">
                <a16:creationId xmlns:a16="http://schemas.microsoft.com/office/drawing/2014/main" id="{EEBA274D-B096-4F4A-890F-6C8118086F9A}"/>
              </a:ext>
            </a:extLst>
          </p:cNvPr>
          <p:cNvSpPr/>
          <p:nvPr/>
        </p:nvSpPr>
        <p:spPr>
          <a:xfrm rot="5025691">
            <a:off x="9820803" y="4556121"/>
            <a:ext cx="135041" cy="907180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010BEAD-FBD5-4ACD-ADA0-3BE801AC1849}"/>
              </a:ext>
            </a:extLst>
          </p:cNvPr>
          <p:cNvSpPr txBox="1"/>
          <p:nvPr/>
        </p:nvSpPr>
        <p:spPr>
          <a:xfrm>
            <a:off x="9439669" y="4585088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ifV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:~V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0027F5B2-FCCC-4D28-9A49-0E6D09701D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05" y="5439715"/>
            <a:ext cx="1800000" cy="135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8" name="Flowchart: Collate 57">
            <a:extLst>
              <a:ext uri="{FF2B5EF4-FFF2-40B4-BE49-F238E27FC236}">
                <a16:creationId xmlns:a16="http://schemas.microsoft.com/office/drawing/2014/main" id="{3380206A-C83C-418F-8FB1-D53CDDFD5995}"/>
              </a:ext>
            </a:extLst>
          </p:cNvPr>
          <p:cNvSpPr/>
          <p:nvPr/>
        </p:nvSpPr>
        <p:spPr>
          <a:xfrm rot="3293079">
            <a:off x="8187416" y="5172961"/>
            <a:ext cx="160261" cy="615397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33FEFF8-97F9-4780-8E5F-F0F23C2EE42A}"/>
              </a:ext>
            </a:extLst>
          </p:cNvPr>
          <p:cNvSpPr txBox="1"/>
          <p:nvPr/>
        </p:nvSpPr>
        <p:spPr>
          <a:xfrm>
            <a:off x="7329970" y="5181787"/>
            <a:ext cx="944848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ifM</a:t>
            </a:r>
            <a:r>
              <a:rPr kumimoji="0" lang="it-IT" sz="12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:~M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FF633386-A406-43DB-B8EE-4FBC7C1354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81" y="342148"/>
            <a:ext cx="1800000" cy="135000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F5641DA-4F1F-484A-8120-B6BE9CD59474}"/>
              </a:ext>
            </a:extLst>
          </p:cNvPr>
          <p:cNvSpPr txBox="1"/>
          <p:nvPr/>
        </p:nvSpPr>
        <p:spPr>
          <a:xfrm>
            <a:off x="2100260" y="1004507"/>
            <a:ext cx="1604513" cy="43088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Tot 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buds</a:t>
            </a: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==</a:t>
            </a:r>
            <a:r>
              <a:rPr kumimoji="0" lang="it-IT" sz="1200" i="0" u="sng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constant</a:t>
            </a:r>
            <a:r>
              <a:rPr kumimoji="0" lang="it-IT" sz="120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:</a:t>
            </a:r>
            <a:r>
              <a:rPr kumimoji="0" lang="it-IT" sz="1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(1.12+-0.02)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Flowchart: Collate 61">
            <a:extLst>
              <a:ext uri="{FF2B5EF4-FFF2-40B4-BE49-F238E27FC236}">
                <a16:creationId xmlns:a16="http://schemas.microsoft.com/office/drawing/2014/main" id="{212EEEFF-CD03-41F7-9489-EF9A60857364}"/>
              </a:ext>
            </a:extLst>
          </p:cNvPr>
          <p:cNvSpPr/>
          <p:nvPr/>
        </p:nvSpPr>
        <p:spPr>
          <a:xfrm rot="19831695">
            <a:off x="1636178" y="1578246"/>
            <a:ext cx="202284" cy="488201"/>
          </a:xfrm>
          <a:prstGeom prst="flowChartCollat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52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hart&#10;&#10;Description automatically generated with low confidence">
            <a:extLst>
              <a:ext uri="{FF2B5EF4-FFF2-40B4-BE49-F238E27FC236}">
                <a16:creationId xmlns:a16="http://schemas.microsoft.com/office/drawing/2014/main" id="{98CB3AF6-7768-4C2D-BC80-C45C7E1AF89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420" y="2424055"/>
            <a:ext cx="1800000" cy="13500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B74FC5E7-E79F-4342-9965-A16015B84CD0}"/>
              </a:ext>
            </a:extLst>
          </p:cNvPr>
          <p:cNvSpPr txBox="1"/>
          <p:nvPr/>
        </p:nvSpPr>
        <p:spPr>
          <a:xfrm>
            <a:off x="3824525" y="2833000"/>
            <a:ext cx="160451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u="sng" dirty="0">
                <a:solidFill>
                  <a:schemeClr val="bg1"/>
                </a:solidFill>
                <a:latin typeface="Arial Narrow" panose="020B0606020202030204" pitchFamily="34" charset="0"/>
              </a:rPr>
              <a:t>~</a:t>
            </a:r>
            <a:r>
              <a:rPr lang="it-IT" sz="1200" u="sng" dirty="0" err="1">
                <a:solidFill>
                  <a:schemeClr val="bg1"/>
                </a:solidFill>
                <a:latin typeface="Arial Narrow" panose="020B0606020202030204" pitchFamily="34" charset="0"/>
              </a:rPr>
              <a:t>rank_node</a:t>
            </a:r>
            <a:endParaRPr kumimoji="0" lang="it-IT" sz="100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765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9B959B9-C598-40AD-9FD2-8FE1FD3FBC4B}"/>
              </a:ext>
            </a:extLst>
          </p:cNvPr>
          <p:cNvSpPr/>
          <p:nvPr/>
        </p:nvSpPr>
        <p:spPr>
          <a:xfrm>
            <a:off x="3112277" y="281493"/>
            <a:ext cx="17764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GLMs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73834D-9041-4B40-88EF-214C339EE954}"/>
              </a:ext>
            </a:extLst>
          </p:cNvPr>
          <p:cNvSpPr/>
          <p:nvPr/>
        </p:nvSpPr>
        <p:spPr>
          <a:xfrm>
            <a:off x="6413853" y="201276"/>
            <a:ext cx="377408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Markovian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57EAF-C7C2-46AE-A5B3-62355BC45178}"/>
              </a:ext>
            </a:extLst>
          </p:cNvPr>
          <p:cNvSpPr txBox="1"/>
          <p:nvPr/>
        </p:nvSpPr>
        <p:spPr>
          <a:xfrm>
            <a:off x="-58615" y="1132643"/>
            <a:ext cx="5681487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a </a:t>
            </a:r>
            <a:r>
              <a:rPr lang="it-IT" sz="2520" dirty="0" err="1"/>
              <a:t>predictor</a:t>
            </a:r>
            <a:r>
              <a:rPr lang="it-IT" sz="2520" dirty="0"/>
              <a:t> </a:t>
            </a:r>
            <a:r>
              <a:rPr lang="it-IT" sz="2520" dirty="0" err="1"/>
              <a:t>describes</a:t>
            </a:r>
            <a:r>
              <a:rPr lang="it-IT" sz="2520" dirty="0"/>
              <a:t> a </a:t>
            </a:r>
            <a:r>
              <a:rPr lang="it-IT" sz="2520" dirty="0" err="1"/>
              <a:t>variable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/>
              <a:t>Poisson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quantitative;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it-IT" sz="2520" dirty="0" err="1"/>
              <a:t>Binomial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</a:t>
            </a:r>
            <a:r>
              <a:rPr lang="it-IT" sz="2520" dirty="0"/>
              <a:t> </a:t>
            </a:r>
            <a:r>
              <a:rPr lang="it-IT" sz="2520" dirty="0" err="1"/>
              <a:t>is</a:t>
            </a:r>
            <a:r>
              <a:rPr lang="it-IT" sz="2520" dirty="0"/>
              <a:t> </a:t>
            </a:r>
            <a:r>
              <a:rPr lang="it-IT" sz="2520" dirty="0" err="1"/>
              <a:t>categorical</a:t>
            </a:r>
            <a:endParaRPr lang="it-IT" sz="2520" dirty="0"/>
          </a:p>
          <a:p>
            <a:pPr marL="285756" indent="-285756">
              <a:buFont typeface="Arial" panose="020B0604020202020204" pitchFamily="34" charset="0"/>
              <a:buChar char="•"/>
            </a:pPr>
            <a:endParaRPr lang="it-IT" sz="2520" dirty="0"/>
          </a:p>
          <a:p>
            <a:r>
              <a:rPr lang="it-IT" sz="2520" dirty="0"/>
              <a:t>Es. </a:t>
            </a:r>
            <a:r>
              <a:rPr lang="it-IT" sz="2520" dirty="0" err="1"/>
              <a:t>Is</a:t>
            </a:r>
            <a:r>
              <a:rPr lang="it-IT" sz="2520" dirty="0"/>
              <a:t> Vegetative </a:t>
            </a:r>
            <a:r>
              <a:rPr lang="it-IT" sz="2520" dirty="0" err="1"/>
              <a:t>bud</a:t>
            </a:r>
            <a:r>
              <a:rPr lang="it-IT" sz="2520" dirty="0"/>
              <a:t> </a:t>
            </a:r>
            <a:r>
              <a:rPr lang="it-IT" sz="2520" dirty="0" err="1"/>
              <a:t>burst</a:t>
            </a:r>
            <a:r>
              <a:rPr lang="it-IT" sz="2520" dirty="0"/>
              <a:t> (Y) </a:t>
            </a:r>
            <a:r>
              <a:rPr lang="it-IT" sz="2520" dirty="0" err="1"/>
              <a:t>depending</a:t>
            </a:r>
            <a:r>
              <a:rPr lang="it-IT" sz="2520" dirty="0"/>
              <a:t> on (~) </a:t>
            </a:r>
            <a:r>
              <a:rPr lang="it-IT" sz="2520" dirty="0" err="1"/>
              <a:t>length</a:t>
            </a:r>
            <a:r>
              <a:rPr lang="it-IT" sz="2520" dirty="0"/>
              <a:t>,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</a:t>
            </a:r>
            <a:r>
              <a:rPr lang="it-IT" sz="2520" dirty="0"/>
              <a:t>, </a:t>
            </a:r>
            <a:r>
              <a:rPr lang="it-IT" sz="2520" dirty="0" err="1"/>
              <a:t>sibling</a:t>
            </a:r>
            <a:r>
              <a:rPr lang="it-IT" sz="2520" dirty="0"/>
              <a:t> M, </a:t>
            </a:r>
            <a:r>
              <a:rPr lang="it-IT" sz="2520" dirty="0" err="1"/>
              <a:t>sibling</a:t>
            </a:r>
            <a:r>
              <a:rPr lang="it-IT" sz="2520" dirty="0"/>
              <a:t> V, tot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</a:t>
            </a:r>
            <a:r>
              <a:rPr lang="it-IT" sz="2520" dirty="0" err="1"/>
              <a:t>that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?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4FAC0D-728A-4EF5-8406-3A88033DB3F5}"/>
              </a:ext>
            </a:extLst>
          </p:cNvPr>
          <p:cNvSpPr txBox="1"/>
          <p:nvPr/>
        </p:nvSpPr>
        <p:spPr>
          <a:xfrm>
            <a:off x="6209734" y="1955602"/>
            <a:ext cx="5325773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520" dirty="0" err="1"/>
              <a:t>They</a:t>
            </a:r>
            <a:r>
              <a:rPr lang="it-IT" sz="2520" dirty="0"/>
              <a:t> are </a:t>
            </a:r>
            <a:r>
              <a:rPr lang="it-IT" sz="2520" dirty="0" err="1"/>
              <a:t>used</a:t>
            </a:r>
            <a:r>
              <a:rPr lang="it-IT" sz="2520" dirty="0"/>
              <a:t> to </a:t>
            </a:r>
            <a:r>
              <a:rPr lang="it-IT" sz="2520" dirty="0" err="1"/>
              <a:t>understand</a:t>
            </a:r>
            <a:r>
              <a:rPr lang="it-IT" sz="2520" dirty="0"/>
              <a:t> </a:t>
            </a:r>
            <a:r>
              <a:rPr lang="it-IT" sz="2520" dirty="0" err="1"/>
              <a:t>if</a:t>
            </a:r>
            <a:r>
              <a:rPr lang="it-IT" sz="2520" dirty="0"/>
              <a:t> the </a:t>
            </a:r>
            <a:r>
              <a:rPr lang="it-IT" sz="2520" dirty="0" err="1"/>
              <a:t>variables</a:t>
            </a:r>
            <a:r>
              <a:rPr lang="it-IT" sz="2520" dirty="0"/>
              <a:t> (</a:t>
            </a:r>
            <a:r>
              <a:rPr lang="it-IT" sz="2520" dirty="0" err="1"/>
              <a:t>buds</a:t>
            </a:r>
            <a:r>
              <a:rPr lang="it-IT" sz="2520" dirty="0"/>
              <a:t>) can be </a:t>
            </a:r>
            <a:r>
              <a:rPr lang="it-IT" sz="2520" dirty="0" err="1"/>
              <a:t>grouped</a:t>
            </a:r>
            <a:r>
              <a:rPr lang="it-IT" sz="2520" dirty="0"/>
              <a:t> </a:t>
            </a:r>
            <a:r>
              <a:rPr lang="it-IT" sz="2520" dirty="0" err="1"/>
              <a:t>into</a:t>
            </a:r>
            <a:r>
              <a:rPr lang="it-IT" sz="2520" dirty="0"/>
              <a:t> </a:t>
            </a:r>
            <a:r>
              <a:rPr lang="it-IT" sz="2520" dirty="0" err="1"/>
              <a:t>homogeneus</a:t>
            </a:r>
            <a:r>
              <a:rPr lang="it-IT" sz="2520" dirty="0"/>
              <a:t> zones.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7B5D8E-31A2-4714-97ED-7EE987434AE7}"/>
              </a:ext>
            </a:extLst>
          </p:cNvPr>
          <p:cNvSpPr txBox="1"/>
          <p:nvPr/>
        </p:nvSpPr>
        <p:spPr>
          <a:xfrm>
            <a:off x="3754294" y="4757339"/>
            <a:ext cx="4910885" cy="20313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2520" dirty="0"/>
              <a:t>HAZELNUT ISSUES: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r>
              <a:rPr lang="it-IT" sz="2520" dirty="0"/>
              <a:t> </a:t>
            </a:r>
            <a:r>
              <a:rPr lang="it-IT" sz="2520" dirty="0" err="1"/>
              <a:t>nodes</a:t>
            </a:r>
            <a:r>
              <a:rPr lang="it-IT" sz="2520" dirty="0"/>
              <a:t>;</a:t>
            </a:r>
          </a:p>
          <a:p>
            <a:pPr marL="342907" indent="-342907">
              <a:buFont typeface="+mj-lt"/>
              <a:buAutoNum type="arabicPeriod"/>
            </a:pPr>
            <a:r>
              <a:rPr lang="it-IT" sz="2520" dirty="0" err="1"/>
              <a:t>Dependencies</a:t>
            </a:r>
            <a:r>
              <a:rPr lang="it-IT" sz="2520" dirty="0"/>
              <a:t> </a:t>
            </a:r>
            <a:r>
              <a:rPr lang="it-IT" sz="2520" dirty="0" err="1"/>
              <a:t>between</a:t>
            </a:r>
            <a:r>
              <a:rPr lang="it-IT" sz="2520" dirty="0"/>
              <a:t> </a:t>
            </a:r>
            <a:r>
              <a:rPr lang="it-IT" sz="2520" dirty="0" err="1"/>
              <a:t>buds</a:t>
            </a:r>
            <a:r>
              <a:rPr lang="it-IT" sz="2520" dirty="0"/>
              <a:t> </a:t>
            </a:r>
            <a:r>
              <a:rPr lang="it-IT" sz="2520" dirty="0" err="1"/>
              <a:t>at</a:t>
            </a:r>
            <a:r>
              <a:rPr lang="it-IT" sz="2520" dirty="0"/>
              <a:t> the </a:t>
            </a:r>
            <a:r>
              <a:rPr lang="it-IT" sz="2520" dirty="0" err="1"/>
              <a:t>same</a:t>
            </a:r>
            <a:r>
              <a:rPr lang="it-IT" sz="2520" dirty="0"/>
              <a:t> </a:t>
            </a:r>
            <a:r>
              <a:rPr lang="it-IT" sz="2520" dirty="0" err="1"/>
              <a:t>rank</a:t>
            </a:r>
            <a:endParaRPr lang="it-IT" sz="252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9683C3-A985-4170-83B5-4D5334A791F5}"/>
              </a:ext>
            </a:extLst>
          </p:cNvPr>
          <p:cNvSpPr txBox="1"/>
          <p:nvPr/>
        </p:nvSpPr>
        <p:spPr>
          <a:xfrm>
            <a:off x="136951" y="4922810"/>
            <a:ext cx="36173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 err="1">
                <a:highlight>
                  <a:srgbClr val="FFFF00"/>
                </a:highlight>
              </a:rPr>
              <a:t>NB_i</a:t>
            </a:r>
            <a:r>
              <a:rPr lang="it-IT" sz="1500" dirty="0">
                <a:highlight>
                  <a:srgbClr val="FFFF00"/>
                </a:highlight>
              </a:rPr>
              <a:t> glm sono delle generalizzazioni dei modelli lineari. Ipotizzando che le variabili possano essere distribuite anche in altri modi rispetto alla distribuzione normale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26292E-C694-4AC2-8776-8EE1CD087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269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05FA21-B67D-42B6-8D93-2B4659EC63E0}"/>
              </a:ext>
            </a:extLst>
          </p:cNvPr>
          <p:cNvSpPr/>
          <p:nvPr/>
        </p:nvSpPr>
        <p:spPr>
          <a:xfrm>
            <a:off x="3695434" y="194816"/>
            <a:ext cx="4801138" cy="413935"/>
          </a:xfrm>
          <a:prstGeom prst="rect">
            <a:avLst/>
          </a:prstGeom>
          <a:noFill/>
        </p:spPr>
        <p:txBody>
          <a:bodyPr wrap="none" lIns="28932" tIns="14466" rIns="28932" bIns="14466">
            <a:spAutoFit/>
          </a:bodyPr>
          <a:lstStyle/>
          <a:p>
            <a:pPr algn="ctr"/>
            <a:r>
              <a:rPr lang="en-US" sz="2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DATASET_ARCHITECTURE HAZELNUT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CB843-CE6B-4E06-9407-C064B94FC419}"/>
              </a:ext>
            </a:extLst>
          </p:cNvPr>
          <p:cNvSpPr/>
          <p:nvPr/>
        </p:nvSpPr>
        <p:spPr>
          <a:xfrm>
            <a:off x="1515688" y="563174"/>
            <a:ext cx="1848359" cy="398187"/>
          </a:xfrm>
          <a:prstGeom prst="rect">
            <a:avLst/>
          </a:prstGeom>
          <a:solidFill>
            <a:srgbClr val="C00000"/>
          </a:solidFill>
        </p:spPr>
        <p:txBody>
          <a:bodyPr wrap="square" lIns="51435" tIns="25718" rIns="51435" bIns="25718">
            <a:spAutoFit/>
          </a:bodyPr>
          <a:lstStyle/>
          <a:p>
            <a:r>
              <a:rPr lang="en-US" sz="225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31770D-CF87-4E75-98A6-6849983DECE7}"/>
              </a:ext>
            </a:extLst>
          </p:cNvPr>
          <p:cNvSpPr txBox="1"/>
          <p:nvPr/>
        </p:nvSpPr>
        <p:spPr>
          <a:xfrm>
            <a:off x="5283769" y="563175"/>
            <a:ext cx="1556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OWN-ROOTED e INNE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67AEED-170C-40BA-B45C-C5B2C5E6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7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534381-D476-4A98-8FCA-64F26259D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92" y="3930707"/>
            <a:ext cx="5684070" cy="19501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A4985E-9C30-4F56-93FA-D45BB8A82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58" y="977110"/>
            <a:ext cx="6407977" cy="41542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3D0950-E768-49C2-84FB-8A6D8BB79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7048" y="1312984"/>
            <a:ext cx="859524" cy="11964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6FDF9B-A17C-49FF-BA74-923AEA30B1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562" y="1145906"/>
            <a:ext cx="2737717" cy="201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10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330D87A-E30B-402E-9EED-17D4C0608EE2}"/>
              </a:ext>
            </a:extLst>
          </p:cNvPr>
          <p:cNvSpPr/>
          <p:nvPr/>
        </p:nvSpPr>
        <p:spPr>
          <a:xfrm>
            <a:off x="1227366" y="217041"/>
            <a:ext cx="2533899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Shoot scale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4659923" y="1087719"/>
            <a:ext cx="33809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Description</a:t>
            </a:r>
            <a:r>
              <a:rPr lang="it-IT" sz="1200" dirty="0"/>
              <a:t> of </a:t>
            </a:r>
            <a:r>
              <a:rPr lang="it-IT" sz="1200" dirty="0" err="1"/>
              <a:t>each</a:t>
            </a:r>
            <a:r>
              <a:rPr lang="it-IT" sz="1200" dirty="0"/>
              <a:t> </a:t>
            </a:r>
            <a:r>
              <a:rPr lang="it-IT" sz="1200" dirty="0" err="1"/>
              <a:t>shoot</a:t>
            </a:r>
            <a:r>
              <a:rPr lang="it-IT" sz="1200" dirty="0"/>
              <a:t> </a:t>
            </a:r>
            <a:r>
              <a:rPr lang="it-IT" sz="1200" dirty="0" err="1"/>
              <a:t>composition</a:t>
            </a:r>
            <a:r>
              <a:rPr lang="it-IT" sz="1200" dirty="0"/>
              <a:t> in </a:t>
            </a:r>
            <a:r>
              <a:rPr lang="it-IT" sz="1200" dirty="0" err="1"/>
              <a:t>terms</a:t>
            </a:r>
            <a:r>
              <a:rPr lang="it-IT" sz="12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row</a:t>
            </a:r>
            <a:r>
              <a:rPr lang="it-IT" sz="12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/>
              <a:t>Not </a:t>
            </a:r>
            <a:r>
              <a:rPr lang="it-IT" sz="1200" dirty="0" err="1"/>
              <a:t>grafted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Plant</a:t>
            </a:r>
            <a:r>
              <a:rPr lang="it-IT" sz="1200" dirty="0"/>
              <a:t> ID </a:t>
            </a:r>
            <a:r>
              <a:rPr lang="it-IT" sz="1200" dirty="0" err="1"/>
              <a:t>mother</a:t>
            </a:r>
            <a:r>
              <a:rPr lang="it-IT" sz="1200" dirty="0"/>
              <a:t> of the </a:t>
            </a:r>
            <a:r>
              <a:rPr lang="it-IT" sz="1200" dirty="0" err="1"/>
              <a:t>shoot</a:t>
            </a:r>
            <a:endParaRPr lang="it-IT" sz="1200" dirty="0"/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Length</a:t>
            </a:r>
            <a:r>
              <a:rPr lang="it-IT" sz="1200" dirty="0"/>
              <a:t>(class);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nodes</a:t>
            </a:r>
            <a:r>
              <a:rPr lang="it-IT" sz="12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</a:t>
            </a:r>
            <a:r>
              <a:rPr lang="it-IT" sz="1200" dirty="0" err="1"/>
              <a:t>buds</a:t>
            </a:r>
            <a:r>
              <a:rPr lang="it-IT" sz="1200" dirty="0"/>
              <a:t> per </a:t>
            </a:r>
            <a:r>
              <a:rPr lang="it-IT" sz="1200" dirty="0" err="1"/>
              <a:t>type</a:t>
            </a:r>
            <a:r>
              <a:rPr lang="it-IT" sz="1200" dirty="0"/>
              <a:t> 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clusters;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1200" dirty="0" err="1"/>
              <a:t>Number</a:t>
            </a:r>
            <a:r>
              <a:rPr lang="it-IT" sz="1200" dirty="0"/>
              <a:t> of nuts;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0DCFA1-6AB5-4677-B105-63AF24AA5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36" y="171149"/>
            <a:ext cx="819439" cy="7842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30F232-C57B-4E35-AA45-0FC36C198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36" y="1023857"/>
            <a:ext cx="4501918" cy="206671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1FD6D-44BF-47C7-9797-6EB3DC6C1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8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29C561-2E6D-46BC-9070-154DE5D66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9" y="4613954"/>
            <a:ext cx="4590764" cy="19453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07339C-DBAF-4F19-A66C-C67E74BE9A42}"/>
              </a:ext>
            </a:extLst>
          </p:cNvPr>
          <p:cNvSpPr/>
          <p:nvPr/>
        </p:nvSpPr>
        <p:spPr>
          <a:xfrm>
            <a:off x="1227366" y="3610401"/>
            <a:ext cx="2126736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Bud scale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636E1D-65B5-460A-BD3E-0BE86CF525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9" y="3639743"/>
            <a:ext cx="1201771" cy="6338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B1E55E-2A4E-4783-BF24-1A0F0DAB13D4}"/>
              </a:ext>
            </a:extLst>
          </p:cNvPr>
          <p:cNvSpPr txBox="1"/>
          <p:nvPr/>
        </p:nvSpPr>
        <p:spPr>
          <a:xfrm>
            <a:off x="4747475" y="4620815"/>
            <a:ext cx="3775573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900" dirty="0" err="1"/>
              <a:t>Description</a:t>
            </a:r>
            <a:r>
              <a:rPr lang="it-IT" sz="900" dirty="0"/>
              <a:t> of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bud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r>
              <a:rPr lang="it-IT" sz="900" dirty="0"/>
              <a:t> in </a:t>
            </a:r>
            <a:r>
              <a:rPr lang="it-IT" sz="900" dirty="0" err="1"/>
              <a:t>terms</a:t>
            </a:r>
            <a:r>
              <a:rPr lang="it-IT" sz="900" dirty="0"/>
              <a:t> of: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New </a:t>
            </a: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Year</a:t>
            </a:r>
            <a:r>
              <a:rPr lang="it-IT" sz="900" dirty="0"/>
              <a:t> of </a:t>
            </a:r>
            <a:r>
              <a:rPr lang="it-IT" sz="900" dirty="0" err="1"/>
              <a:t>parent</a:t>
            </a:r>
            <a:r>
              <a:rPr lang="it-IT" sz="900" dirty="0"/>
              <a:t> sampling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length</a:t>
            </a:r>
            <a:r>
              <a:rPr lang="it-IT" sz="900" dirty="0"/>
              <a:t>(cm);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Metamer</a:t>
            </a:r>
            <a:r>
              <a:rPr lang="it-IT" sz="900" dirty="0"/>
              <a:t> ID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sibling</a:t>
            </a:r>
            <a:r>
              <a:rPr lang="it-IT" sz="900" dirty="0"/>
              <a:t> </a:t>
            </a:r>
            <a:r>
              <a:rPr lang="it-IT" sz="900" dirty="0" err="1"/>
              <a:t>buds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the </a:t>
            </a:r>
            <a:r>
              <a:rPr lang="it-IT" sz="900" dirty="0" err="1"/>
              <a:t>same</a:t>
            </a:r>
            <a:r>
              <a:rPr lang="it-IT" sz="900" dirty="0"/>
              <a:t> </a:t>
            </a:r>
            <a:r>
              <a:rPr lang="it-IT" sz="900" dirty="0" err="1"/>
              <a:t>node</a:t>
            </a:r>
            <a:r>
              <a:rPr lang="it-IT" sz="900" dirty="0"/>
              <a:t>(C,V,M,B);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Total </a:t>
            </a:r>
            <a:r>
              <a:rPr lang="it-IT" sz="900" dirty="0" err="1"/>
              <a:t>buds</a:t>
            </a:r>
            <a:r>
              <a:rPr lang="it-IT" sz="900" dirty="0"/>
              <a:t> per </a:t>
            </a:r>
            <a:r>
              <a:rPr lang="it-IT" sz="900" dirty="0" err="1"/>
              <a:t>node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Number</a:t>
            </a:r>
            <a:r>
              <a:rPr lang="it-IT" sz="900" dirty="0"/>
              <a:t> of </a:t>
            </a:r>
            <a:r>
              <a:rPr lang="it-IT" sz="900" dirty="0" err="1"/>
              <a:t>Shoots</a:t>
            </a:r>
            <a:r>
              <a:rPr lang="it-IT" sz="900" dirty="0"/>
              <a:t> </a:t>
            </a:r>
            <a:r>
              <a:rPr lang="it-IT" sz="900" dirty="0" err="1"/>
              <a:t>developed</a:t>
            </a:r>
            <a:r>
              <a:rPr lang="it-IT" sz="900" dirty="0"/>
              <a:t> </a:t>
            </a:r>
            <a:r>
              <a:rPr lang="it-IT" sz="900" dirty="0" err="1"/>
              <a:t>at</a:t>
            </a:r>
            <a:r>
              <a:rPr lang="it-IT" sz="900" dirty="0"/>
              <a:t> </a:t>
            </a:r>
            <a:r>
              <a:rPr lang="it-IT" sz="900" dirty="0" err="1"/>
              <a:t>that</a:t>
            </a:r>
            <a:r>
              <a:rPr lang="it-IT" sz="900" dirty="0"/>
              <a:t> </a:t>
            </a:r>
            <a:r>
              <a:rPr lang="it-IT" sz="900" dirty="0" err="1"/>
              <a:t>rank</a:t>
            </a:r>
            <a:r>
              <a:rPr lang="it-IT" sz="900" dirty="0"/>
              <a:t>;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Fate of </a:t>
            </a:r>
            <a:r>
              <a:rPr lang="it-IT" sz="900" dirty="0" err="1"/>
              <a:t>bud</a:t>
            </a:r>
            <a:r>
              <a:rPr lang="it-IT" sz="900" dirty="0"/>
              <a:t> (one per </a:t>
            </a:r>
            <a:r>
              <a:rPr lang="it-IT" sz="900" dirty="0" err="1"/>
              <a:t>each</a:t>
            </a:r>
            <a:r>
              <a:rPr lang="it-IT" sz="900" dirty="0"/>
              <a:t> </a:t>
            </a:r>
            <a:r>
              <a:rPr lang="it-IT" sz="900" dirty="0" err="1"/>
              <a:t>row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Position of the </a:t>
            </a:r>
            <a:r>
              <a:rPr lang="it-IT" sz="900" dirty="0" err="1"/>
              <a:t>bud</a:t>
            </a:r>
            <a:r>
              <a:rPr lang="it-IT" sz="900" dirty="0"/>
              <a:t> (</a:t>
            </a:r>
            <a:r>
              <a:rPr lang="it-IT" sz="900" dirty="0" err="1"/>
              <a:t>apical</a:t>
            </a:r>
            <a:r>
              <a:rPr lang="it-IT" sz="900" dirty="0"/>
              <a:t>/</a:t>
            </a:r>
            <a:r>
              <a:rPr lang="it-IT" sz="900" dirty="0" err="1"/>
              <a:t>lateral</a:t>
            </a:r>
            <a:r>
              <a:rPr lang="it-IT" sz="900" dirty="0"/>
              <a:t>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(cm)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 err="1"/>
              <a:t>Length</a:t>
            </a:r>
            <a:r>
              <a:rPr lang="it-IT" sz="900" dirty="0"/>
              <a:t> of new </a:t>
            </a:r>
            <a:r>
              <a:rPr lang="it-IT" sz="900" dirty="0" err="1"/>
              <a:t>shoot</a:t>
            </a:r>
            <a:r>
              <a:rPr lang="it-IT" sz="900" dirty="0"/>
              <a:t>(class)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r>
              <a:rPr lang="it-IT" sz="900" dirty="0"/>
              <a:t>Information </a:t>
            </a:r>
            <a:r>
              <a:rPr lang="it-IT" sz="900" dirty="0" err="1"/>
              <a:t>regarding</a:t>
            </a:r>
            <a:r>
              <a:rPr lang="it-IT" sz="900" dirty="0"/>
              <a:t>  </a:t>
            </a:r>
            <a:r>
              <a:rPr lang="it-IT" sz="900" dirty="0" err="1"/>
              <a:t>each</a:t>
            </a:r>
            <a:r>
              <a:rPr lang="it-IT" sz="900" dirty="0"/>
              <a:t> new </a:t>
            </a:r>
            <a:r>
              <a:rPr lang="it-IT" sz="900" dirty="0" err="1"/>
              <a:t>shoot</a:t>
            </a:r>
            <a:r>
              <a:rPr lang="it-IT" sz="900" dirty="0"/>
              <a:t> </a:t>
            </a:r>
            <a:r>
              <a:rPr lang="it-IT" sz="900" dirty="0" err="1"/>
              <a:t>composition</a:t>
            </a:r>
            <a:endParaRPr lang="it-IT" sz="900" dirty="0"/>
          </a:p>
        </p:txBody>
      </p:sp>
    </p:spTree>
    <p:extLst>
      <p:ext uri="{BB962C8B-B14F-4D97-AF65-F5344CB8AC3E}">
        <p14:creationId xmlns:p14="http://schemas.microsoft.com/office/powerpoint/2010/main" val="3278397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7B0F7A-BF29-4C97-95A0-4E1D7A7CC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89" y="2582590"/>
            <a:ext cx="7393874" cy="30280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F7F91F-CD33-483C-96B7-C67D0A41C7C0}"/>
              </a:ext>
            </a:extLst>
          </p:cNvPr>
          <p:cNvSpPr txBox="1"/>
          <p:nvPr/>
        </p:nvSpPr>
        <p:spPr>
          <a:xfrm>
            <a:off x="1781089" y="199677"/>
            <a:ext cx="6231633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/>
              <a:t>The </a:t>
            </a:r>
            <a:r>
              <a:rPr lang="it-IT" sz="1600" dirty="0" err="1"/>
              <a:t>original</a:t>
            </a:r>
            <a:r>
              <a:rPr lang="it-IT" sz="1600" dirty="0"/>
              <a:t> «</a:t>
            </a:r>
            <a:r>
              <a:rPr lang="it-IT" sz="1600" dirty="0" err="1"/>
              <a:t>new_shoots</a:t>
            </a:r>
            <a:r>
              <a:rPr lang="it-IT" sz="1600" dirty="0"/>
              <a:t>» file </a:t>
            </a:r>
            <a:r>
              <a:rPr lang="it-IT" sz="1600" dirty="0" err="1"/>
              <a:t>has</a:t>
            </a:r>
            <a:r>
              <a:rPr lang="it-IT" sz="1600" dirty="0"/>
              <a:t> the </a:t>
            </a:r>
            <a:r>
              <a:rPr lang="it-IT" sz="1600" dirty="0" err="1"/>
              <a:t>same</a:t>
            </a:r>
            <a:r>
              <a:rPr lang="it-IT" sz="1600" dirty="0"/>
              <a:t> information of the </a:t>
            </a:r>
            <a:r>
              <a:rPr lang="it-IT" sz="1600" dirty="0" err="1"/>
              <a:t>bud</a:t>
            </a:r>
            <a:r>
              <a:rPr lang="it-IT" sz="1600" dirty="0"/>
              <a:t> fate scale(in </a:t>
            </a:r>
            <a:r>
              <a:rPr lang="it-IT" sz="1600" dirty="0" err="1"/>
              <a:t>terms</a:t>
            </a:r>
            <a:r>
              <a:rPr lang="it-IT" sz="1600" dirty="0"/>
              <a:t> of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details</a:t>
            </a:r>
            <a:r>
              <a:rPr lang="it-IT" sz="1600" dirty="0"/>
              <a:t>) plus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contains</a:t>
            </a:r>
            <a:r>
              <a:rPr lang="it-IT" sz="1600" dirty="0"/>
              <a:t> some the </a:t>
            </a:r>
            <a:r>
              <a:rPr lang="it-IT" sz="1600" dirty="0" err="1"/>
              <a:t>errors</a:t>
            </a:r>
            <a:r>
              <a:rPr lang="it-IT" sz="1600" dirty="0"/>
              <a:t>. </a:t>
            </a:r>
          </a:p>
          <a:p>
            <a:r>
              <a:rPr lang="it-IT" sz="1600" dirty="0" err="1"/>
              <a:t>Errors</a:t>
            </a:r>
            <a:r>
              <a:rPr lang="it-IT" sz="1600" dirty="0"/>
              <a:t>= new </a:t>
            </a:r>
            <a:r>
              <a:rPr lang="it-IT" sz="1600" dirty="0" err="1"/>
              <a:t>shoots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i </a:t>
            </a:r>
            <a:r>
              <a:rPr lang="it-IT" sz="1600" dirty="0" err="1"/>
              <a:t>can’t</a:t>
            </a:r>
            <a:r>
              <a:rPr lang="it-IT" sz="1600" dirty="0"/>
              <a:t> </a:t>
            </a:r>
            <a:r>
              <a:rPr lang="it-IT" sz="1600" dirty="0" err="1"/>
              <a:t>explain</a:t>
            </a:r>
            <a:r>
              <a:rPr lang="it-IT" sz="1600" dirty="0"/>
              <a:t> from </a:t>
            </a:r>
            <a:r>
              <a:rPr lang="it-IT" sz="1600" dirty="0" err="1"/>
              <a:t>where</a:t>
            </a:r>
            <a:r>
              <a:rPr lang="it-IT" sz="1600" dirty="0"/>
              <a:t> </a:t>
            </a:r>
            <a:r>
              <a:rPr lang="it-IT" sz="1600" dirty="0" err="1"/>
              <a:t>they</a:t>
            </a:r>
            <a:r>
              <a:rPr lang="it-IT" sz="1600" dirty="0"/>
              <a:t> </a:t>
            </a:r>
            <a:r>
              <a:rPr lang="it-IT" sz="1600" dirty="0" err="1"/>
              <a:t>came</a:t>
            </a:r>
            <a:r>
              <a:rPr lang="it-IT" sz="1600" dirty="0"/>
              <a:t> from. </a:t>
            </a:r>
            <a:r>
              <a:rPr lang="it-IT" sz="1600" dirty="0" err="1"/>
              <a:t>Assigned</a:t>
            </a:r>
            <a:r>
              <a:rPr lang="it-IT" sz="1600" dirty="0"/>
              <a:t> </a:t>
            </a:r>
            <a:r>
              <a:rPr lang="it-IT" sz="1600" dirty="0" err="1"/>
              <a:t>as</a:t>
            </a:r>
            <a:r>
              <a:rPr lang="it-IT" sz="1600" dirty="0"/>
              <a:t> «?»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4F375E3-AB75-4B4F-B6BD-00397080BAF0}"/>
              </a:ext>
            </a:extLst>
          </p:cNvPr>
          <p:cNvSpPr/>
          <p:nvPr/>
        </p:nvSpPr>
        <p:spPr>
          <a:xfrm>
            <a:off x="5509658" y="2582590"/>
            <a:ext cx="489857" cy="302808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43C37B-8CBF-452A-886C-ED38E6E9C759}"/>
              </a:ext>
            </a:extLst>
          </p:cNvPr>
          <p:cNvCxnSpPr>
            <a:cxnSpLocks/>
          </p:cNvCxnSpPr>
          <p:nvPr/>
        </p:nvCxnSpPr>
        <p:spPr>
          <a:xfrm>
            <a:off x="4364997" y="1158892"/>
            <a:ext cx="1345550" cy="142369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5FADD9C-4636-4EC0-8517-3FD9EF807386}"/>
              </a:ext>
            </a:extLst>
          </p:cNvPr>
          <p:cNvSpPr txBox="1"/>
          <p:nvPr/>
        </p:nvSpPr>
        <p:spPr>
          <a:xfrm>
            <a:off x="5999515" y="1411676"/>
            <a:ext cx="4624752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>
                <a:highlight>
                  <a:srgbClr val="FFFF00"/>
                </a:highlight>
              </a:rPr>
              <a:t>These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errors</a:t>
            </a:r>
            <a:r>
              <a:rPr lang="it-IT" sz="1600" dirty="0">
                <a:highlight>
                  <a:srgbClr val="FFFF00"/>
                </a:highlight>
              </a:rPr>
              <a:t> impact </a:t>
            </a:r>
            <a:r>
              <a:rPr lang="it-IT" sz="1600" dirty="0" err="1">
                <a:highlight>
                  <a:srgbClr val="FFFF00"/>
                </a:highlight>
              </a:rPr>
              <a:t>less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than</a:t>
            </a:r>
            <a:r>
              <a:rPr lang="it-IT" sz="1600" dirty="0">
                <a:highlight>
                  <a:srgbClr val="FFFF00"/>
                </a:highlight>
              </a:rPr>
              <a:t> 3% on the </a:t>
            </a:r>
            <a:r>
              <a:rPr lang="it-IT" sz="1600" dirty="0" err="1">
                <a:highlight>
                  <a:srgbClr val="FFFF00"/>
                </a:highlight>
              </a:rPr>
              <a:t>totals</a:t>
            </a:r>
            <a:r>
              <a:rPr lang="it-IT" sz="1600" dirty="0">
                <a:highlight>
                  <a:srgbClr val="FFFF00"/>
                </a:highlight>
              </a:rPr>
              <a:t>, so i </a:t>
            </a:r>
            <a:r>
              <a:rPr lang="it-IT" sz="1600" dirty="0" err="1">
                <a:highlight>
                  <a:srgbClr val="FFFF00"/>
                </a:highlight>
              </a:rPr>
              <a:t>guess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we</a:t>
            </a:r>
            <a:r>
              <a:rPr lang="it-IT" sz="1600" dirty="0">
                <a:highlight>
                  <a:srgbClr val="FFFF00"/>
                </a:highlight>
              </a:rPr>
              <a:t> can </a:t>
            </a:r>
            <a:r>
              <a:rPr lang="it-IT" sz="1600" dirty="0" err="1">
                <a:highlight>
                  <a:srgbClr val="FFFF00"/>
                </a:highlight>
              </a:rPr>
              <a:t>ignore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them</a:t>
            </a:r>
            <a:r>
              <a:rPr lang="it-IT" sz="1600" dirty="0">
                <a:highlight>
                  <a:srgbClr val="FFFF00"/>
                </a:highlight>
              </a:rPr>
              <a:t> and use the </a:t>
            </a:r>
            <a:r>
              <a:rPr lang="it-IT" sz="1600" dirty="0" err="1">
                <a:highlight>
                  <a:srgbClr val="FFFF00"/>
                </a:highlight>
              </a:rPr>
              <a:t>bud_scale</a:t>
            </a:r>
            <a:r>
              <a:rPr lang="it-IT" sz="1600" dirty="0">
                <a:highlight>
                  <a:srgbClr val="FFFF00"/>
                </a:highlight>
              </a:rPr>
              <a:t> file </a:t>
            </a:r>
            <a:r>
              <a:rPr lang="it-IT" sz="1600" dirty="0" err="1">
                <a:highlight>
                  <a:srgbClr val="FFFF00"/>
                </a:highlight>
              </a:rPr>
              <a:t>also</a:t>
            </a:r>
            <a:r>
              <a:rPr lang="it-IT" sz="1600" dirty="0">
                <a:highlight>
                  <a:srgbClr val="FFFF00"/>
                </a:highlight>
              </a:rPr>
              <a:t> for new </a:t>
            </a:r>
            <a:r>
              <a:rPr lang="it-IT" sz="1600" dirty="0" err="1">
                <a:highlight>
                  <a:srgbClr val="FFFF00"/>
                </a:highlight>
              </a:rPr>
              <a:t>shoots</a:t>
            </a:r>
            <a:r>
              <a:rPr lang="it-IT" sz="1600" dirty="0">
                <a:highlight>
                  <a:srgbClr val="FFFF00"/>
                </a:highlight>
              </a:rPr>
              <a:t>. </a:t>
            </a:r>
            <a:r>
              <a:rPr lang="it-IT" sz="1600" dirty="0" err="1">
                <a:highlight>
                  <a:srgbClr val="FFFF00"/>
                </a:highlight>
              </a:rPr>
              <a:t>What</a:t>
            </a:r>
            <a:r>
              <a:rPr lang="it-IT" sz="1600" dirty="0">
                <a:highlight>
                  <a:srgbClr val="FFFF00"/>
                </a:highlight>
              </a:rPr>
              <a:t> do </a:t>
            </a:r>
            <a:r>
              <a:rPr lang="it-IT" sz="1600" dirty="0" err="1">
                <a:highlight>
                  <a:srgbClr val="FFFF00"/>
                </a:highlight>
              </a:rPr>
              <a:t>you</a:t>
            </a:r>
            <a:r>
              <a:rPr lang="it-IT" sz="1600" dirty="0">
                <a:highlight>
                  <a:srgbClr val="FFFF00"/>
                </a:highlight>
              </a:rPr>
              <a:t> </a:t>
            </a:r>
            <a:r>
              <a:rPr lang="it-IT" sz="1600" dirty="0" err="1">
                <a:highlight>
                  <a:srgbClr val="FFFF00"/>
                </a:highlight>
              </a:rPr>
              <a:t>thing</a:t>
            </a:r>
            <a:r>
              <a:rPr lang="it-IT" sz="1600" dirty="0">
                <a:highlight>
                  <a:srgbClr val="FFFF00"/>
                </a:highlight>
              </a:rPr>
              <a:t>?</a:t>
            </a:r>
          </a:p>
          <a:p>
            <a:pPr marL="214317" indent="-214317">
              <a:buFont typeface="Arial" panose="020B0604020202020204" pitchFamily="34" charset="0"/>
              <a:buChar char="•"/>
            </a:pPr>
            <a:endParaRPr lang="it-IT" sz="1600" dirty="0">
              <a:highlight>
                <a:srgbClr val="FFFF00"/>
              </a:highligh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144210-EFF4-4D91-8BEE-267744093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00B8-8B49-47B8-9E6D-D56FEF39FCD9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76524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4448</Words>
  <Application>Microsoft Office PowerPoint</Application>
  <PresentationFormat>Widescreen</PresentationFormat>
  <Paragraphs>602</Paragraphs>
  <Slides>51</Slides>
  <Notes>0</Notes>
  <HiddenSlides>9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 Grisafi</dc:creator>
  <cp:lastModifiedBy>Franci Grisafi</cp:lastModifiedBy>
  <cp:revision>152</cp:revision>
  <dcterms:created xsi:type="dcterms:W3CDTF">2022-01-26T08:17:53Z</dcterms:created>
  <dcterms:modified xsi:type="dcterms:W3CDTF">2022-04-19T14:25:06Z</dcterms:modified>
</cp:coreProperties>
</file>

<file path=docProps/thumbnail.jpeg>
</file>